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2"/>
    <p:sldId id="257" r:id="rId33"/>
    <p:sldId id="258" r:id="rId34"/>
    <p:sldId id="259" r:id="rId35"/>
    <p:sldId id="260" r:id="rId36"/>
    <p:sldId id="261" r:id="rId37"/>
    <p:sldId id="262" r:id="rId38"/>
    <p:sldId id="263" r:id="rId39"/>
    <p:sldId id="264" r:id="rId40"/>
    <p:sldId id="265" r:id="rId41"/>
    <p:sldId id="266" r:id="rId42"/>
    <p:sldId id="267" r:id="rId43"/>
    <p:sldId id="268" r:id="rId44"/>
    <p:sldId id="269" r:id="rId45"/>
    <p:sldId id="270" r:id="rId46"/>
    <p:sldId id="271" r:id="rId47"/>
    <p:sldId id="272" r:id="rId48"/>
    <p:sldId id="273" r:id="rId49"/>
    <p:sldId id="274" r:id="rId50"/>
    <p:sldId id="275" r:id="rId51"/>
    <p:sldId id="276" r:id="rId52"/>
    <p:sldId id="277" r:id="rId53"/>
    <p:sldId id="278" r:id="rId54"/>
    <p:sldId id="279" r:id="rId55"/>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Roboto" charset="1" panose="02000000000000000000"/>
      <p:regular r:id="rId10"/>
    </p:embeddedFont>
    <p:embeddedFont>
      <p:font typeface="Roboto Bold" charset="1" panose="02000000000000000000"/>
      <p:regular r:id="rId11"/>
    </p:embeddedFont>
    <p:embeddedFont>
      <p:font typeface="Roboto Italics" charset="1" panose="02000000000000000000"/>
      <p:regular r:id="rId12"/>
    </p:embeddedFont>
    <p:embeddedFont>
      <p:font typeface="Roboto Bold Italics" charset="1" panose="02000000000000000000"/>
      <p:regular r:id="rId13"/>
    </p:embeddedFont>
    <p:embeddedFont>
      <p:font typeface="Barlow" charset="1" panose="00000500000000000000"/>
      <p:regular r:id="rId14"/>
    </p:embeddedFont>
    <p:embeddedFont>
      <p:font typeface="Barlow Bold" charset="1" panose="00000800000000000000"/>
      <p:regular r:id="rId15"/>
    </p:embeddedFont>
    <p:embeddedFont>
      <p:font typeface="Barlow Italics" charset="1" panose="00000500000000000000"/>
      <p:regular r:id="rId16"/>
    </p:embeddedFont>
    <p:embeddedFont>
      <p:font typeface="Barlow Bold Italics" charset="1" panose="00000800000000000000"/>
      <p:regular r:id="rId17"/>
    </p:embeddedFont>
    <p:embeddedFont>
      <p:font typeface="Barlow Thin" charset="1" panose="00000300000000000000"/>
      <p:regular r:id="rId18"/>
    </p:embeddedFont>
    <p:embeddedFont>
      <p:font typeface="Barlow Thin Italics" charset="1" panose="00000300000000000000"/>
      <p:regular r:id="rId19"/>
    </p:embeddedFont>
    <p:embeddedFont>
      <p:font typeface="Barlow Extra-Light" charset="1" panose="00000300000000000000"/>
      <p:regular r:id="rId20"/>
    </p:embeddedFont>
    <p:embeddedFont>
      <p:font typeface="Barlow Extra-Light Italics" charset="1" panose="00000300000000000000"/>
      <p:regular r:id="rId21"/>
    </p:embeddedFont>
    <p:embeddedFont>
      <p:font typeface="Barlow Light" charset="1" panose="00000400000000000000"/>
      <p:regular r:id="rId22"/>
    </p:embeddedFont>
    <p:embeddedFont>
      <p:font typeface="Barlow Light Italics" charset="1" panose="00000400000000000000"/>
      <p:regular r:id="rId23"/>
    </p:embeddedFont>
    <p:embeddedFont>
      <p:font typeface="Barlow Medium" charset="1" panose="00000600000000000000"/>
      <p:regular r:id="rId24"/>
    </p:embeddedFont>
    <p:embeddedFont>
      <p:font typeface="Barlow Medium Italics" charset="1" panose="00000600000000000000"/>
      <p:regular r:id="rId25"/>
    </p:embeddedFont>
    <p:embeddedFont>
      <p:font typeface="Barlow Semi-Bold" charset="1" panose="00000700000000000000"/>
      <p:regular r:id="rId26"/>
    </p:embeddedFont>
    <p:embeddedFont>
      <p:font typeface="Barlow Semi-Bold Italics" charset="1" panose="00000700000000000000"/>
      <p:regular r:id="rId27"/>
    </p:embeddedFont>
    <p:embeddedFont>
      <p:font typeface="Barlow Ultra-Bold" charset="1" panose="00000900000000000000"/>
      <p:regular r:id="rId28"/>
    </p:embeddedFont>
    <p:embeddedFont>
      <p:font typeface="Barlow Ultra-Bold Italics" charset="1" panose="00000900000000000000"/>
      <p:regular r:id="rId29"/>
    </p:embeddedFont>
    <p:embeddedFont>
      <p:font typeface="Barlow Heavy" charset="1" panose="00000A00000000000000"/>
      <p:regular r:id="rId30"/>
    </p:embeddedFont>
    <p:embeddedFont>
      <p:font typeface="Barlow Heavy Italics" charset="1" panose="00000A00000000000000"/>
      <p:regular r:id="rId3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slides/slide1.xml" Type="http://schemas.openxmlformats.org/officeDocument/2006/relationships/slide"/><Relationship Id="rId33" Target="slides/slide2.xml" Type="http://schemas.openxmlformats.org/officeDocument/2006/relationships/slide"/><Relationship Id="rId34" Target="slides/slide3.xml" Type="http://schemas.openxmlformats.org/officeDocument/2006/relationships/slide"/><Relationship Id="rId35" Target="slides/slide4.xml" Type="http://schemas.openxmlformats.org/officeDocument/2006/relationships/slide"/><Relationship Id="rId36" Target="slides/slide5.xml" Type="http://schemas.openxmlformats.org/officeDocument/2006/relationships/slide"/><Relationship Id="rId37" Target="slides/slide6.xml" Type="http://schemas.openxmlformats.org/officeDocument/2006/relationships/slide"/><Relationship Id="rId38" Target="slides/slide7.xml" Type="http://schemas.openxmlformats.org/officeDocument/2006/relationships/slide"/><Relationship Id="rId39" Target="slides/slide8.xml" Type="http://schemas.openxmlformats.org/officeDocument/2006/relationships/slide"/><Relationship Id="rId4" Target="theme/theme1.xml" Type="http://schemas.openxmlformats.org/officeDocument/2006/relationships/theme"/><Relationship Id="rId40" Target="slides/slide9.xml" Type="http://schemas.openxmlformats.org/officeDocument/2006/relationships/slide"/><Relationship Id="rId41" Target="slides/slide10.xml" Type="http://schemas.openxmlformats.org/officeDocument/2006/relationships/slide"/><Relationship Id="rId42" Target="slides/slide11.xml" Type="http://schemas.openxmlformats.org/officeDocument/2006/relationships/slide"/><Relationship Id="rId43" Target="slides/slide12.xml" Type="http://schemas.openxmlformats.org/officeDocument/2006/relationships/slide"/><Relationship Id="rId44" Target="slides/slide13.xml" Type="http://schemas.openxmlformats.org/officeDocument/2006/relationships/slide"/><Relationship Id="rId45" Target="slides/slide14.xml" Type="http://schemas.openxmlformats.org/officeDocument/2006/relationships/slide"/><Relationship Id="rId46" Target="slides/slide15.xml" Type="http://schemas.openxmlformats.org/officeDocument/2006/relationships/slide"/><Relationship Id="rId47" Target="slides/slide16.xml" Type="http://schemas.openxmlformats.org/officeDocument/2006/relationships/slide"/><Relationship Id="rId48" Target="slides/slide17.xml" Type="http://schemas.openxmlformats.org/officeDocument/2006/relationships/slide"/><Relationship Id="rId49" Target="slides/slide18.xml" Type="http://schemas.openxmlformats.org/officeDocument/2006/relationships/slide"/><Relationship Id="rId5" Target="tableStyles.xml" Type="http://schemas.openxmlformats.org/officeDocument/2006/relationships/tableStyles"/><Relationship Id="rId50" Target="slides/slide19.xml" Type="http://schemas.openxmlformats.org/officeDocument/2006/relationships/slide"/><Relationship Id="rId51" Target="slides/slide20.xml" Type="http://schemas.openxmlformats.org/officeDocument/2006/relationships/slide"/><Relationship Id="rId52" Target="slides/slide21.xml" Type="http://schemas.openxmlformats.org/officeDocument/2006/relationships/slide"/><Relationship Id="rId53" Target="slides/slide22.xml" Type="http://schemas.openxmlformats.org/officeDocument/2006/relationships/slide"/><Relationship Id="rId54" Target="slides/slide23.xml" Type="http://schemas.openxmlformats.org/officeDocument/2006/relationships/slide"/><Relationship Id="rId55" Target="slides/slide24.xml" Type="http://schemas.openxmlformats.org/officeDocument/2006/relationships/slide"/><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 Id="rId3" Target="../media/image8.jpe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https://www.wireshark.org/" TargetMode="External" Type="http://schemas.openxmlformats.org/officeDocument/2006/relationships/hyperlink"/></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5804" t="-27556" r="-1923" b="-160"/>
            </a:stretch>
          </a:blipFill>
        </p:spPr>
      </p:sp>
      <p:sp>
        <p:nvSpPr>
          <p:cNvPr name="Freeform 3" id="3"/>
          <p:cNvSpPr/>
          <p:nvPr/>
        </p:nvSpPr>
        <p:spPr>
          <a:xfrm flipH="false" flipV="false" rot="0">
            <a:off x="146261" y="-314619"/>
            <a:ext cx="2376138" cy="2361910"/>
          </a:xfrm>
          <a:custGeom>
            <a:avLst/>
            <a:gdLst/>
            <a:ahLst/>
            <a:cxnLst/>
            <a:rect r="r" b="b" t="t" l="l"/>
            <a:pathLst>
              <a:path h="2361910" w="2376138">
                <a:moveTo>
                  <a:pt x="0" y="0"/>
                </a:moveTo>
                <a:lnTo>
                  <a:pt x="2376138" y="0"/>
                </a:lnTo>
                <a:lnTo>
                  <a:pt x="2376138" y="2361910"/>
                </a:lnTo>
                <a:lnTo>
                  <a:pt x="0" y="2361910"/>
                </a:lnTo>
                <a:lnTo>
                  <a:pt x="0" y="0"/>
                </a:lnTo>
                <a:close/>
              </a:path>
            </a:pathLst>
          </a:custGeom>
          <a:blipFill>
            <a:blip r:embed="rId3"/>
            <a:stretch>
              <a:fillRect l="0" t="0" r="0" b="0"/>
            </a:stretch>
          </a:blipFill>
        </p:spPr>
      </p:sp>
      <p:grpSp>
        <p:nvGrpSpPr>
          <p:cNvPr name="Group 4" id="4"/>
          <p:cNvGrpSpPr/>
          <p:nvPr/>
        </p:nvGrpSpPr>
        <p:grpSpPr>
          <a:xfrm rot="0">
            <a:off x="1028700" y="7036948"/>
            <a:ext cx="11815598" cy="2258393"/>
            <a:chOff x="0" y="0"/>
            <a:chExt cx="15754131" cy="3011191"/>
          </a:xfrm>
        </p:grpSpPr>
        <p:sp>
          <p:nvSpPr>
            <p:cNvPr name="TextBox 5" id="5"/>
            <p:cNvSpPr txBox="true"/>
            <p:nvPr/>
          </p:nvSpPr>
          <p:spPr>
            <a:xfrm rot="0">
              <a:off x="0" y="77258"/>
              <a:ext cx="15754131" cy="1937808"/>
            </a:xfrm>
            <a:prstGeom prst="rect">
              <a:avLst/>
            </a:prstGeom>
          </p:spPr>
          <p:txBody>
            <a:bodyPr anchor="t" rtlCol="false" tIns="0" lIns="0" bIns="0" rIns="0">
              <a:spAutoFit/>
            </a:bodyPr>
            <a:lstStyle/>
            <a:p>
              <a:pPr>
                <a:lnSpc>
                  <a:spcPts val="10999"/>
                </a:lnSpc>
              </a:pPr>
              <a:r>
                <a:rPr lang="en-US" sz="9999">
                  <a:solidFill>
                    <a:srgbClr val="FEFFFD"/>
                  </a:solidFill>
                  <a:latin typeface="Roboto Bold"/>
                </a:rPr>
                <a:t>WIRESHARK</a:t>
              </a:r>
            </a:p>
          </p:txBody>
        </p:sp>
        <p:sp>
          <p:nvSpPr>
            <p:cNvPr name="TextBox 6" id="6"/>
            <p:cNvSpPr txBox="true"/>
            <p:nvPr/>
          </p:nvSpPr>
          <p:spPr>
            <a:xfrm rot="0">
              <a:off x="0" y="2410481"/>
              <a:ext cx="15754131" cy="600710"/>
            </a:xfrm>
            <a:prstGeom prst="rect">
              <a:avLst/>
            </a:prstGeom>
          </p:spPr>
          <p:txBody>
            <a:bodyPr anchor="t" rtlCol="false" tIns="0" lIns="0" bIns="0" rIns="0">
              <a:spAutoFit/>
            </a:bodyPr>
            <a:lstStyle/>
            <a:p>
              <a:pPr>
                <a:lnSpc>
                  <a:spcPts val="3779"/>
                </a:lnSpc>
              </a:pPr>
              <a:r>
                <a:rPr lang="en-US" sz="2700">
                  <a:solidFill>
                    <a:srgbClr val="FEFFFD"/>
                  </a:solidFill>
                  <a:latin typeface="Barlow"/>
                </a:rPr>
                <a:t>materi &amp; kuis hari kedua</a:t>
              </a:r>
            </a:p>
          </p:txBody>
        </p:sp>
      </p:gr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sp>
        <p:nvSpPr>
          <p:cNvPr name="TextBox 3" id="3"/>
          <p:cNvSpPr txBox="true"/>
          <p:nvPr/>
        </p:nvSpPr>
        <p:spPr>
          <a:xfrm rot="0">
            <a:off x="4194077" y="496155"/>
            <a:ext cx="10750062" cy="1631950"/>
          </a:xfrm>
          <a:prstGeom prst="rect">
            <a:avLst/>
          </a:prstGeom>
        </p:spPr>
        <p:txBody>
          <a:bodyPr anchor="t" rtlCol="false" tIns="0" lIns="0" bIns="0" rIns="0">
            <a:spAutoFit/>
          </a:bodyPr>
          <a:lstStyle/>
          <a:p>
            <a:pPr>
              <a:lnSpc>
                <a:spcPts val="6500"/>
              </a:lnSpc>
            </a:pPr>
            <a:r>
              <a:rPr lang="en-US" sz="5000">
                <a:solidFill>
                  <a:srgbClr val="FEFFFD"/>
                </a:solidFill>
                <a:latin typeface="Roboto Bold"/>
              </a:rPr>
              <a:t>Tutorial Menggunakan Wireshark</a:t>
            </a:r>
          </a:p>
          <a:p>
            <a:pPr>
              <a:lnSpc>
                <a:spcPts val="6500"/>
              </a:lnSpc>
            </a:pPr>
          </a:p>
        </p:txBody>
      </p:sp>
      <p:sp>
        <p:nvSpPr>
          <p:cNvPr name="TextBox 4" id="4"/>
          <p:cNvSpPr txBox="true"/>
          <p:nvPr/>
        </p:nvSpPr>
        <p:spPr>
          <a:xfrm rot="0">
            <a:off x="1028700" y="1775831"/>
            <a:ext cx="10750062" cy="1411605"/>
          </a:xfrm>
          <a:prstGeom prst="rect">
            <a:avLst/>
          </a:prstGeom>
        </p:spPr>
        <p:txBody>
          <a:bodyPr anchor="t" rtlCol="false" tIns="0" lIns="0" bIns="0" rIns="0">
            <a:spAutoFit/>
          </a:bodyPr>
          <a:lstStyle/>
          <a:p>
            <a:pPr>
              <a:lnSpc>
                <a:spcPts val="4810"/>
              </a:lnSpc>
            </a:pPr>
            <a:r>
              <a:rPr lang="en-US" sz="3700">
                <a:solidFill>
                  <a:srgbClr val="FEFFFD"/>
                </a:solidFill>
                <a:latin typeface="Roboto Bold"/>
              </a:rPr>
              <a:t>Sniffing Pada Jaringan Kabel dan Nirkabel</a:t>
            </a:r>
          </a:p>
          <a:p>
            <a:pPr>
              <a:lnSpc>
                <a:spcPts val="6500"/>
              </a:lnSpc>
            </a:pPr>
          </a:p>
        </p:txBody>
      </p:sp>
      <p:sp>
        <p:nvSpPr>
          <p:cNvPr name="TextBox 5" id="5"/>
          <p:cNvSpPr txBox="true"/>
          <p:nvPr/>
        </p:nvSpPr>
        <p:spPr>
          <a:xfrm rot="0">
            <a:off x="1028700" y="4086834"/>
            <a:ext cx="10750062" cy="4870449"/>
          </a:xfrm>
          <a:prstGeom prst="rect">
            <a:avLst/>
          </a:prstGeom>
        </p:spPr>
        <p:txBody>
          <a:bodyPr anchor="t" rtlCol="false" tIns="0" lIns="0" bIns="0" rIns="0">
            <a:spAutoFit/>
          </a:bodyPr>
          <a:lstStyle/>
          <a:p>
            <a:pPr>
              <a:lnSpc>
                <a:spcPts val="2600"/>
              </a:lnSpc>
            </a:pPr>
            <a:r>
              <a:rPr lang="en-US" sz="2000">
                <a:solidFill>
                  <a:srgbClr val="FEFFFD"/>
                </a:solidFill>
                <a:latin typeface="Roboto Bold"/>
              </a:rPr>
              <a:t>Merupakan teknik yang digunakan untuk melakukan sniffing secara efektif sehingga data atau informasi paket data yang diperoleh hanya sesuai dengan yang diinginkan. Tentunya dengan teknik tapping ini akan meminimalisir paket data yang luas dan banyak. Berikut ini terdapat ilustrasi jaringan komputer sederhana :</a:t>
            </a:r>
          </a:p>
          <a:p>
            <a:pPr>
              <a:lnSpc>
                <a:spcPts val="2600"/>
              </a:lnSpc>
            </a:pPr>
            <a:r>
              <a:rPr lang="en-US" sz="2000">
                <a:solidFill>
                  <a:srgbClr val="FEFFFD"/>
                </a:solidFill>
                <a:latin typeface="Roboto Bold"/>
              </a:rPr>
              <a:t> Gambar 3.1 - Skenario Sniffing</a:t>
            </a:r>
          </a:p>
          <a:p>
            <a:pPr>
              <a:lnSpc>
                <a:spcPts val="2600"/>
              </a:lnSpc>
            </a:pPr>
            <a:r>
              <a:rPr lang="en-US" sz="2000">
                <a:solidFill>
                  <a:srgbClr val="FEFFFD"/>
                </a:solidFill>
                <a:latin typeface="Roboto Bold"/>
              </a:rPr>
              <a:t>Pada gambar 3.1 terlihat bahwa ada tiga orang pengguna yaitu bob, alice dan eve. Skenario jaringan yang terdapat pada gambar 3.1 merupakan gambaran bob dan alice yang sedang berkomunikasi melalui jaringan internet. Eve merupakan pihak ketiga yang tidak diketahui oleh bob maupun alice. Eve melakukan sniffing ke NIC milik bob, sehingga paket data yang dikirim oleh bob dapat terbaca oleh eve menggunakan wireshark.</a:t>
            </a:r>
          </a:p>
          <a:p>
            <a:pPr>
              <a:lnSpc>
                <a:spcPts val="2600"/>
              </a:lnSpc>
            </a:pPr>
            <a:r>
              <a:rPr lang="en-US" sz="2000">
                <a:solidFill>
                  <a:srgbClr val="FEFFFD"/>
                </a:solidFill>
                <a:latin typeface="Roboto Bold"/>
              </a:rPr>
              <a:t>Berdasarkan gambar tersebut, maka penempatan mesin yang nantinya akan di-sniffing merupakan permasalahan utama, karena mesin yang akan di-sniffing harus mempunyai paket data masuk dan keluar agar dapat dipastikan nantinya memperoleh data yang dapat dianalisa.</a:t>
            </a:r>
          </a:p>
          <a:p>
            <a:pPr>
              <a:lnSpc>
                <a:spcPts val="2600"/>
              </a:lnSpc>
            </a:pPr>
          </a:p>
          <a:p>
            <a:pPr>
              <a:lnSpc>
                <a:spcPts val="2600"/>
              </a:lnSpc>
            </a:pPr>
          </a:p>
        </p:txBody>
      </p:sp>
      <p:sp>
        <p:nvSpPr>
          <p:cNvPr name="TextBox 6" id="6"/>
          <p:cNvSpPr txBox="true"/>
          <p:nvPr/>
        </p:nvSpPr>
        <p:spPr>
          <a:xfrm rot="0">
            <a:off x="1028700" y="2822050"/>
            <a:ext cx="10750062" cy="1411605"/>
          </a:xfrm>
          <a:prstGeom prst="rect">
            <a:avLst/>
          </a:prstGeom>
        </p:spPr>
        <p:txBody>
          <a:bodyPr anchor="t" rtlCol="false" tIns="0" lIns="0" bIns="0" rIns="0">
            <a:spAutoFit/>
          </a:bodyPr>
          <a:lstStyle/>
          <a:p>
            <a:pPr>
              <a:lnSpc>
                <a:spcPts val="4810"/>
              </a:lnSpc>
            </a:pPr>
            <a:r>
              <a:rPr lang="en-US" sz="3700">
                <a:solidFill>
                  <a:srgbClr val="FEFFFD"/>
                </a:solidFill>
                <a:latin typeface="Roboto Bold"/>
              </a:rPr>
              <a:t>Teknik Tapping</a:t>
            </a:r>
          </a:p>
          <a:p>
            <a:pPr>
              <a:lnSpc>
                <a:spcPts val="6500"/>
              </a:lnSpc>
            </a:pP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sp>
        <p:nvSpPr>
          <p:cNvPr name="TextBox 3" id="3"/>
          <p:cNvSpPr txBox="true"/>
          <p:nvPr/>
        </p:nvSpPr>
        <p:spPr>
          <a:xfrm rot="0">
            <a:off x="4194077" y="496155"/>
            <a:ext cx="10750062" cy="1631950"/>
          </a:xfrm>
          <a:prstGeom prst="rect">
            <a:avLst/>
          </a:prstGeom>
        </p:spPr>
        <p:txBody>
          <a:bodyPr anchor="t" rtlCol="false" tIns="0" lIns="0" bIns="0" rIns="0">
            <a:spAutoFit/>
          </a:bodyPr>
          <a:lstStyle/>
          <a:p>
            <a:pPr>
              <a:lnSpc>
                <a:spcPts val="6500"/>
              </a:lnSpc>
            </a:pPr>
            <a:r>
              <a:rPr lang="en-US" sz="5000">
                <a:solidFill>
                  <a:srgbClr val="FEFFFD"/>
                </a:solidFill>
                <a:latin typeface="Roboto Bold"/>
              </a:rPr>
              <a:t>Tutorial Menggunakan Wireshark</a:t>
            </a:r>
          </a:p>
          <a:p>
            <a:pPr>
              <a:lnSpc>
                <a:spcPts val="6500"/>
              </a:lnSpc>
            </a:pPr>
          </a:p>
        </p:txBody>
      </p:sp>
      <p:sp>
        <p:nvSpPr>
          <p:cNvPr name="TextBox 4" id="4"/>
          <p:cNvSpPr txBox="true"/>
          <p:nvPr/>
        </p:nvSpPr>
        <p:spPr>
          <a:xfrm rot="0">
            <a:off x="1028700" y="1775831"/>
            <a:ext cx="10750062" cy="1411605"/>
          </a:xfrm>
          <a:prstGeom prst="rect">
            <a:avLst/>
          </a:prstGeom>
        </p:spPr>
        <p:txBody>
          <a:bodyPr anchor="t" rtlCol="false" tIns="0" lIns="0" bIns="0" rIns="0">
            <a:spAutoFit/>
          </a:bodyPr>
          <a:lstStyle/>
          <a:p>
            <a:pPr>
              <a:lnSpc>
                <a:spcPts val="4810"/>
              </a:lnSpc>
            </a:pPr>
            <a:r>
              <a:rPr lang="en-US" sz="3700">
                <a:solidFill>
                  <a:srgbClr val="FEFFFD"/>
                </a:solidFill>
                <a:latin typeface="Roboto Bold"/>
              </a:rPr>
              <a:t>Sniffing Pada Jaringan Kabel dan Nirkabel</a:t>
            </a:r>
          </a:p>
          <a:p>
            <a:pPr>
              <a:lnSpc>
                <a:spcPts val="6500"/>
              </a:lnSpc>
            </a:pPr>
          </a:p>
        </p:txBody>
      </p:sp>
      <p:sp>
        <p:nvSpPr>
          <p:cNvPr name="TextBox 5" id="5"/>
          <p:cNvSpPr txBox="true"/>
          <p:nvPr/>
        </p:nvSpPr>
        <p:spPr>
          <a:xfrm rot="0">
            <a:off x="1028700" y="4066469"/>
            <a:ext cx="10750062" cy="2603499"/>
          </a:xfrm>
          <a:prstGeom prst="rect">
            <a:avLst/>
          </a:prstGeom>
        </p:spPr>
        <p:txBody>
          <a:bodyPr anchor="t" rtlCol="false" tIns="0" lIns="0" bIns="0" rIns="0">
            <a:spAutoFit/>
          </a:bodyPr>
          <a:lstStyle/>
          <a:p>
            <a:pPr>
              <a:lnSpc>
                <a:spcPts val="2600"/>
              </a:lnSpc>
            </a:pPr>
            <a:r>
              <a:rPr lang="en-US" sz="2000">
                <a:solidFill>
                  <a:srgbClr val="FEFFFD"/>
                </a:solidFill>
                <a:latin typeface="Roboto Bold"/>
              </a:rPr>
              <a:t>Melakukan tapping pada hub merupakan langkah yang tepat karena jikalau kita memasang peralatan komputer pada suatu hub, kita akan memperoleh seluruh informasi dari jaringan yang ada. Hal ini dikarenakan sifat dari hub tersebut. Saat ini hub sudah jarang sekali dijual karena memiliki beberapa keterbatasan, terutama sering terjadinya kegagalan paket akibat tabrakan (collision). Apabila anda mendapati terdapat hub, maka hub adalah peralatan yang mudah sekali untuk di-sniffing.</a:t>
            </a:r>
            <a:r>
              <a:rPr lang="en-US" sz="2000">
                <a:solidFill>
                  <a:srgbClr val="FEFFFD"/>
                </a:solidFill>
                <a:latin typeface="Roboto Bold"/>
              </a:rPr>
              <a:t>.</a:t>
            </a:r>
          </a:p>
          <a:p>
            <a:pPr>
              <a:lnSpc>
                <a:spcPts val="2600"/>
              </a:lnSpc>
            </a:pPr>
          </a:p>
          <a:p>
            <a:pPr>
              <a:lnSpc>
                <a:spcPts val="2600"/>
              </a:lnSpc>
            </a:pPr>
          </a:p>
        </p:txBody>
      </p:sp>
      <p:sp>
        <p:nvSpPr>
          <p:cNvPr name="TextBox 6" id="6"/>
          <p:cNvSpPr txBox="true"/>
          <p:nvPr/>
        </p:nvSpPr>
        <p:spPr>
          <a:xfrm rot="0">
            <a:off x="1028700" y="2858527"/>
            <a:ext cx="10750062" cy="2021205"/>
          </a:xfrm>
          <a:prstGeom prst="rect">
            <a:avLst/>
          </a:prstGeom>
        </p:spPr>
        <p:txBody>
          <a:bodyPr anchor="t" rtlCol="false" tIns="0" lIns="0" bIns="0" rIns="0">
            <a:spAutoFit/>
          </a:bodyPr>
          <a:lstStyle/>
          <a:p>
            <a:pPr>
              <a:lnSpc>
                <a:spcPts val="4810"/>
              </a:lnSpc>
            </a:pPr>
            <a:r>
              <a:rPr lang="en-US" sz="3700">
                <a:solidFill>
                  <a:srgbClr val="FEFFFD"/>
                </a:solidFill>
                <a:latin typeface="Roboto Bold"/>
              </a:rPr>
              <a:t>Teknik Tapping Pada Hub</a:t>
            </a:r>
          </a:p>
          <a:p>
            <a:pPr>
              <a:lnSpc>
                <a:spcPts val="4810"/>
              </a:lnSpc>
            </a:pPr>
          </a:p>
          <a:p>
            <a:pPr>
              <a:lnSpc>
                <a:spcPts val="6500"/>
              </a:lnSpc>
            </a:pP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sp>
        <p:nvSpPr>
          <p:cNvPr name="TextBox 3" id="3"/>
          <p:cNvSpPr txBox="true"/>
          <p:nvPr/>
        </p:nvSpPr>
        <p:spPr>
          <a:xfrm rot="0">
            <a:off x="4194077" y="496155"/>
            <a:ext cx="10750062" cy="1631950"/>
          </a:xfrm>
          <a:prstGeom prst="rect">
            <a:avLst/>
          </a:prstGeom>
        </p:spPr>
        <p:txBody>
          <a:bodyPr anchor="t" rtlCol="false" tIns="0" lIns="0" bIns="0" rIns="0">
            <a:spAutoFit/>
          </a:bodyPr>
          <a:lstStyle/>
          <a:p>
            <a:pPr>
              <a:lnSpc>
                <a:spcPts val="6500"/>
              </a:lnSpc>
            </a:pPr>
            <a:r>
              <a:rPr lang="en-US" sz="5000">
                <a:solidFill>
                  <a:srgbClr val="FEFFFD"/>
                </a:solidFill>
                <a:latin typeface="Roboto Bold"/>
              </a:rPr>
              <a:t>Tutorial Menggunakan Wireshark</a:t>
            </a:r>
          </a:p>
          <a:p>
            <a:pPr>
              <a:lnSpc>
                <a:spcPts val="6500"/>
              </a:lnSpc>
            </a:pPr>
          </a:p>
        </p:txBody>
      </p:sp>
      <p:sp>
        <p:nvSpPr>
          <p:cNvPr name="TextBox 4" id="4"/>
          <p:cNvSpPr txBox="true"/>
          <p:nvPr/>
        </p:nvSpPr>
        <p:spPr>
          <a:xfrm rot="0">
            <a:off x="1028700" y="1775831"/>
            <a:ext cx="10750062" cy="1411605"/>
          </a:xfrm>
          <a:prstGeom prst="rect">
            <a:avLst/>
          </a:prstGeom>
        </p:spPr>
        <p:txBody>
          <a:bodyPr anchor="t" rtlCol="false" tIns="0" lIns="0" bIns="0" rIns="0">
            <a:spAutoFit/>
          </a:bodyPr>
          <a:lstStyle/>
          <a:p>
            <a:pPr>
              <a:lnSpc>
                <a:spcPts val="4810"/>
              </a:lnSpc>
            </a:pPr>
            <a:r>
              <a:rPr lang="en-US" sz="3700">
                <a:solidFill>
                  <a:srgbClr val="FEFFFD"/>
                </a:solidFill>
                <a:latin typeface="Roboto Bold"/>
              </a:rPr>
              <a:t>Sniffing Pada Jaringan Kabel dan Nirkabel</a:t>
            </a:r>
          </a:p>
          <a:p>
            <a:pPr>
              <a:lnSpc>
                <a:spcPts val="6500"/>
              </a:lnSpc>
            </a:pPr>
          </a:p>
        </p:txBody>
      </p:sp>
      <p:sp>
        <p:nvSpPr>
          <p:cNvPr name="TextBox 5" id="5"/>
          <p:cNvSpPr txBox="true"/>
          <p:nvPr/>
        </p:nvSpPr>
        <p:spPr>
          <a:xfrm rot="0">
            <a:off x="1028700" y="4052817"/>
            <a:ext cx="10750062" cy="3575049"/>
          </a:xfrm>
          <a:prstGeom prst="rect">
            <a:avLst/>
          </a:prstGeom>
        </p:spPr>
        <p:txBody>
          <a:bodyPr anchor="t" rtlCol="false" tIns="0" lIns="0" bIns="0" rIns="0">
            <a:spAutoFit/>
          </a:bodyPr>
          <a:lstStyle/>
          <a:p>
            <a:pPr>
              <a:lnSpc>
                <a:spcPts val="2600"/>
              </a:lnSpc>
            </a:pPr>
            <a:r>
              <a:rPr lang="en-US" sz="2000">
                <a:solidFill>
                  <a:srgbClr val="FEFFFD"/>
                </a:solidFill>
                <a:latin typeface="Roboto Bold"/>
              </a:rPr>
              <a:t>Sebagai pengganti dari hub adalah switch. Switch menyediakan fitur yang lebih baik dibandingkan dengan hub. Komunikasi yang disediakan sudah full duplex, artinya proses pengiriman dan penerimaan data bisa terjadi secara bersamaan. Apabila Anda ingin melakukan tapping pada switch, anda harus mendapatkan transmisi paket yang mengarah ke mesin/komputer kita. Inilah kejelekan melakukan sniffing melalui sebuah switch. Agar dapat menjangkau ke jaringan yang lebih luas, biasanya kita dapat melakukan proses seperti :</a:t>
            </a:r>
          </a:p>
          <a:p>
            <a:pPr marL="431815" indent="-215908" lvl="1">
              <a:lnSpc>
                <a:spcPts val="2600"/>
              </a:lnSpc>
              <a:buFont typeface="Arial"/>
              <a:buChar char="•"/>
            </a:pPr>
            <a:r>
              <a:rPr lang="en-US" sz="2000">
                <a:solidFill>
                  <a:srgbClr val="FEFFFD"/>
                </a:solidFill>
                <a:latin typeface="Roboto Bold"/>
              </a:rPr>
              <a:t>Port Mirroring</a:t>
            </a:r>
          </a:p>
          <a:p>
            <a:pPr marL="431815" indent="-215908" lvl="1">
              <a:lnSpc>
                <a:spcPts val="2600"/>
              </a:lnSpc>
              <a:buFont typeface="Arial"/>
              <a:buChar char="•"/>
            </a:pPr>
            <a:r>
              <a:rPr lang="en-US" sz="2000">
                <a:solidFill>
                  <a:srgbClr val="FEFFFD"/>
                </a:solidFill>
                <a:latin typeface="Roboto Bold"/>
              </a:rPr>
              <a:t>Hubbing Out</a:t>
            </a:r>
          </a:p>
          <a:p>
            <a:pPr marL="431815" indent="-215908" lvl="1">
              <a:lnSpc>
                <a:spcPts val="2600"/>
              </a:lnSpc>
              <a:buFont typeface="Arial"/>
              <a:buChar char="•"/>
            </a:pPr>
            <a:r>
              <a:rPr lang="en-US" sz="2000">
                <a:solidFill>
                  <a:srgbClr val="FEFFFD"/>
                </a:solidFill>
                <a:latin typeface="Roboto Bold"/>
              </a:rPr>
              <a:t>ARP Cache Poisoning</a:t>
            </a:r>
          </a:p>
          <a:p>
            <a:pPr>
              <a:lnSpc>
                <a:spcPts val="2600"/>
              </a:lnSpc>
            </a:pPr>
          </a:p>
          <a:p>
            <a:pPr>
              <a:lnSpc>
                <a:spcPts val="2600"/>
              </a:lnSpc>
            </a:pPr>
          </a:p>
        </p:txBody>
      </p:sp>
      <p:sp>
        <p:nvSpPr>
          <p:cNvPr name="TextBox 6" id="6"/>
          <p:cNvSpPr txBox="true"/>
          <p:nvPr/>
        </p:nvSpPr>
        <p:spPr>
          <a:xfrm rot="0">
            <a:off x="1028700" y="2756464"/>
            <a:ext cx="10750062" cy="2630805"/>
          </a:xfrm>
          <a:prstGeom prst="rect">
            <a:avLst/>
          </a:prstGeom>
        </p:spPr>
        <p:txBody>
          <a:bodyPr anchor="t" rtlCol="false" tIns="0" lIns="0" bIns="0" rIns="0">
            <a:spAutoFit/>
          </a:bodyPr>
          <a:lstStyle/>
          <a:p>
            <a:pPr>
              <a:lnSpc>
                <a:spcPts val="4810"/>
              </a:lnSpc>
            </a:pPr>
            <a:r>
              <a:rPr lang="en-US" sz="3700">
                <a:solidFill>
                  <a:srgbClr val="FEFFFD"/>
                </a:solidFill>
                <a:latin typeface="Roboto Bold"/>
              </a:rPr>
              <a:t>Tapping Pada Switch</a:t>
            </a:r>
          </a:p>
          <a:p>
            <a:pPr>
              <a:lnSpc>
                <a:spcPts val="4810"/>
              </a:lnSpc>
            </a:pPr>
          </a:p>
          <a:p>
            <a:pPr>
              <a:lnSpc>
                <a:spcPts val="4810"/>
              </a:lnSpc>
            </a:pPr>
          </a:p>
          <a:p>
            <a:pPr>
              <a:lnSpc>
                <a:spcPts val="6500"/>
              </a:lnSpc>
            </a:pP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sp>
        <p:nvSpPr>
          <p:cNvPr name="TextBox 3" id="3"/>
          <p:cNvSpPr txBox="true"/>
          <p:nvPr/>
        </p:nvSpPr>
        <p:spPr>
          <a:xfrm rot="0">
            <a:off x="4194077" y="496155"/>
            <a:ext cx="10750062" cy="1631950"/>
          </a:xfrm>
          <a:prstGeom prst="rect">
            <a:avLst/>
          </a:prstGeom>
        </p:spPr>
        <p:txBody>
          <a:bodyPr anchor="t" rtlCol="false" tIns="0" lIns="0" bIns="0" rIns="0">
            <a:spAutoFit/>
          </a:bodyPr>
          <a:lstStyle/>
          <a:p>
            <a:pPr>
              <a:lnSpc>
                <a:spcPts val="6500"/>
              </a:lnSpc>
            </a:pPr>
            <a:r>
              <a:rPr lang="en-US" sz="5000">
                <a:solidFill>
                  <a:srgbClr val="FEFFFD"/>
                </a:solidFill>
                <a:latin typeface="Roboto Bold"/>
              </a:rPr>
              <a:t>Tutorial Menggunakan Wireshark</a:t>
            </a:r>
          </a:p>
          <a:p>
            <a:pPr>
              <a:lnSpc>
                <a:spcPts val="6500"/>
              </a:lnSpc>
            </a:pPr>
          </a:p>
        </p:txBody>
      </p:sp>
      <p:sp>
        <p:nvSpPr>
          <p:cNvPr name="TextBox 4" id="4"/>
          <p:cNvSpPr txBox="true"/>
          <p:nvPr/>
        </p:nvSpPr>
        <p:spPr>
          <a:xfrm rot="0">
            <a:off x="1028700" y="1775831"/>
            <a:ext cx="10750062" cy="1411605"/>
          </a:xfrm>
          <a:prstGeom prst="rect">
            <a:avLst/>
          </a:prstGeom>
        </p:spPr>
        <p:txBody>
          <a:bodyPr anchor="t" rtlCol="false" tIns="0" lIns="0" bIns="0" rIns="0">
            <a:spAutoFit/>
          </a:bodyPr>
          <a:lstStyle/>
          <a:p>
            <a:pPr>
              <a:lnSpc>
                <a:spcPts val="4810"/>
              </a:lnSpc>
            </a:pPr>
            <a:r>
              <a:rPr lang="en-US" sz="3700">
                <a:solidFill>
                  <a:srgbClr val="FEFFFD"/>
                </a:solidFill>
                <a:latin typeface="Roboto Bold"/>
              </a:rPr>
              <a:t>Sniffing Pada Jaringan Kabel dan Nirkabel</a:t>
            </a:r>
          </a:p>
          <a:p>
            <a:pPr>
              <a:lnSpc>
                <a:spcPts val="6500"/>
              </a:lnSpc>
            </a:pPr>
          </a:p>
        </p:txBody>
      </p:sp>
      <p:sp>
        <p:nvSpPr>
          <p:cNvPr name="TextBox 5" id="5"/>
          <p:cNvSpPr txBox="true"/>
          <p:nvPr/>
        </p:nvSpPr>
        <p:spPr>
          <a:xfrm rot="0">
            <a:off x="1028700" y="4538592"/>
            <a:ext cx="10750062" cy="2603499"/>
          </a:xfrm>
          <a:prstGeom prst="rect">
            <a:avLst/>
          </a:prstGeom>
        </p:spPr>
        <p:txBody>
          <a:bodyPr anchor="t" rtlCol="false" tIns="0" lIns="0" bIns="0" rIns="0">
            <a:spAutoFit/>
          </a:bodyPr>
          <a:lstStyle/>
          <a:p>
            <a:pPr marL="431815" indent="-215908" lvl="1">
              <a:lnSpc>
                <a:spcPts val="2600"/>
              </a:lnSpc>
              <a:buFont typeface="Arial"/>
              <a:buChar char="•"/>
            </a:pPr>
            <a:r>
              <a:rPr lang="en-US" sz="2000">
                <a:solidFill>
                  <a:srgbClr val="FEFFFD"/>
                </a:solidFill>
                <a:latin typeface="Roboto Bold"/>
              </a:rPr>
              <a:t>Router merupakan peralatan yang dapat menghubungkan jaringan LAN yang satu dengan yang lainnya. Tapping pada router sebenarnya akan mengalami hal yang sama seperti pada switch. Pada sebuah kasus, misalnya untuk debugging network, router dapat dikonfigurasi sedemikian rupa hingga paket dapat diawasi. Hal yang sulit adalah ketika ada banyak router yang bekerja. Kadang kita dapat menangkap paket yang masuk, tetapi kadang tidak memperoleh informasi respons nya.</a:t>
            </a:r>
          </a:p>
          <a:p>
            <a:pPr>
              <a:lnSpc>
                <a:spcPts val="2600"/>
              </a:lnSpc>
            </a:pPr>
          </a:p>
          <a:p>
            <a:pPr>
              <a:lnSpc>
                <a:spcPts val="2600"/>
              </a:lnSpc>
            </a:pPr>
          </a:p>
        </p:txBody>
      </p:sp>
      <p:sp>
        <p:nvSpPr>
          <p:cNvPr name="TextBox 6" id="6"/>
          <p:cNvSpPr txBox="true"/>
          <p:nvPr/>
        </p:nvSpPr>
        <p:spPr>
          <a:xfrm rot="0">
            <a:off x="1028700" y="2825443"/>
            <a:ext cx="10750062" cy="3240405"/>
          </a:xfrm>
          <a:prstGeom prst="rect">
            <a:avLst/>
          </a:prstGeom>
        </p:spPr>
        <p:txBody>
          <a:bodyPr anchor="t" rtlCol="false" tIns="0" lIns="0" bIns="0" rIns="0">
            <a:spAutoFit/>
          </a:bodyPr>
          <a:lstStyle/>
          <a:p>
            <a:pPr>
              <a:lnSpc>
                <a:spcPts val="4810"/>
              </a:lnSpc>
            </a:pPr>
            <a:r>
              <a:rPr lang="en-US" sz="3700">
                <a:solidFill>
                  <a:srgbClr val="FEFFFD"/>
                </a:solidFill>
                <a:latin typeface="Roboto Bold"/>
              </a:rPr>
              <a:t>Tapping Pada Router</a:t>
            </a:r>
          </a:p>
          <a:p>
            <a:pPr>
              <a:lnSpc>
                <a:spcPts val="4810"/>
              </a:lnSpc>
            </a:pPr>
          </a:p>
          <a:p>
            <a:pPr>
              <a:lnSpc>
                <a:spcPts val="4810"/>
              </a:lnSpc>
            </a:pPr>
          </a:p>
          <a:p>
            <a:pPr>
              <a:lnSpc>
                <a:spcPts val="4810"/>
              </a:lnSpc>
            </a:pPr>
          </a:p>
          <a:p>
            <a:pPr>
              <a:lnSpc>
                <a:spcPts val="6500"/>
              </a:lnSpc>
            </a:pP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sp>
        <p:nvSpPr>
          <p:cNvPr name="TextBox 3" id="3"/>
          <p:cNvSpPr txBox="true"/>
          <p:nvPr/>
        </p:nvSpPr>
        <p:spPr>
          <a:xfrm rot="0">
            <a:off x="4194077" y="496155"/>
            <a:ext cx="10750062" cy="1631950"/>
          </a:xfrm>
          <a:prstGeom prst="rect">
            <a:avLst/>
          </a:prstGeom>
        </p:spPr>
        <p:txBody>
          <a:bodyPr anchor="t" rtlCol="false" tIns="0" lIns="0" bIns="0" rIns="0">
            <a:spAutoFit/>
          </a:bodyPr>
          <a:lstStyle/>
          <a:p>
            <a:pPr>
              <a:lnSpc>
                <a:spcPts val="6500"/>
              </a:lnSpc>
            </a:pPr>
            <a:r>
              <a:rPr lang="en-US" sz="5000">
                <a:solidFill>
                  <a:srgbClr val="FEFFFD"/>
                </a:solidFill>
                <a:latin typeface="Roboto Bold"/>
              </a:rPr>
              <a:t>Tutorial Menggunakan Wireshark</a:t>
            </a:r>
          </a:p>
          <a:p>
            <a:pPr>
              <a:lnSpc>
                <a:spcPts val="6500"/>
              </a:lnSpc>
            </a:pPr>
          </a:p>
        </p:txBody>
      </p:sp>
      <p:sp>
        <p:nvSpPr>
          <p:cNvPr name="TextBox 4" id="4"/>
          <p:cNvSpPr txBox="true"/>
          <p:nvPr/>
        </p:nvSpPr>
        <p:spPr>
          <a:xfrm rot="0">
            <a:off x="1028700" y="1764912"/>
            <a:ext cx="10750062" cy="2021205"/>
          </a:xfrm>
          <a:prstGeom prst="rect">
            <a:avLst/>
          </a:prstGeom>
        </p:spPr>
        <p:txBody>
          <a:bodyPr anchor="t" rtlCol="false" tIns="0" lIns="0" bIns="0" rIns="0">
            <a:spAutoFit/>
          </a:bodyPr>
          <a:lstStyle/>
          <a:p>
            <a:pPr>
              <a:lnSpc>
                <a:spcPts val="4810"/>
              </a:lnSpc>
            </a:pPr>
            <a:r>
              <a:rPr lang="en-US" sz="3700">
                <a:solidFill>
                  <a:srgbClr val="FEFFFD"/>
                </a:solidFill>
                <a:latin typeface="Roboto Bold"/>
              </a:rPr>
              <a:t>Melakukan Sniffing Pada Jaringan Nirkabel</a:t>
            </a:r>
          </a:p>
          <a:p>
            <a:pPr>
              <a:lnSpc>
                <a:spcPts val="4810"/>
              </a:lnSpc>
            </a:pPr>
          </a:p>
          <a:p>
            <a:pPr>
              <a:lnSpc>
                <a:spcPts val="6500"/>
              </a:lnSpc>
            </a:pPr>
          </a:p>
        </p:txBody>
      </p:sp>
      <p:sp>
        <p:nvSpPr>
          <p:cNvPr name="TextBox 5" id="5"/>
          <p:cNvSpPr txBox="true"/>
          <p:nvPr/>
        </p:nvSpPr>
        <p:spPr>
          <a:xfrm rot="0">
            <a:off x="1028700" y="4390319"/>
            <a:ext cx="10750062" cy="1955799"/>
          </a:xfrm>
          <a:prstGeom prst="rect">
            <a:avLst/>
          </a:prstGeom>
        </p:spPr>
        <p:txBody>
          <a:bodyPr anchor="t" rtlCol="false" tIns="0" lIns="0" bIns="0" rIns="0">
            <a:spAutoFit/>
          </a:bodyPr>
          <a:lstStyle/>
          <a:p>
            <a:pPr>
              <a:lnSpc>
                <a:spcPts val="2600"/>
              </a:lnSpc>
            </a:pPr>
            <a:r>
              <a:rPr lang="en-US" sz="2000">
                <a:solidFill>
                  <a:srgbClr val="FEFFFD"/>
                </a:solidFill>
                <a:latin typeface="Roboto Bold"/>
              </a:rPr>
              <a:t>Pada sistem operasi windows, aplikasi wireshark tidak dapat mendeteksi driver Wireless karena library Winpcap tidak dapat mendeteksinya. Sekalipun bisa, driver ini dikenal dengan nama microsoft. Kalau dijalankan, nantinya hanya memperoleh paket diatas protokol WLAN (802.11). Paket radiotap dan IEEE 802.11 tidak terdeteksi dengan baik. Alternatif lain, dapat menggunakan tools dari microsoft yang bernama Microsoft Network Monitor</a:t>
            </a:r>
          </a:p>
          <a:p>
            <a:pPr>
              <a:lnSpc>
                <a:spcPts val="2600"/>
              </a:lnSpc>
            </a:pPr>
          </a:p>
        </p:txBody>
      </p:sp>
      <p:sp>
        <p:nvSpPr>
          <p:cNvPr name="TextBox 6" id="6"/>
          <p:cNvSpPr txBox="true"/>
          <p:nvPr/>
        </p:nvSpPr>
        <p:spPr>
          <a:xfrm rot="0">
            <a:off x="1028700" y="2756464"/>
            <a:ext cx="10750062" cy="2630805"/>
          </a:xfrm>
          <a:prstGeom prst="rect">
            <a:avLst/>
          </a:prstGeom>
        </p:spPr>
        <p:txBody>
          <a:bodyPr anchor="t" rtlCol="false" tIns="0" lIns="0" bIns="0" rIns="0">
            <a:spAutoFit/>
          </a:bodyPr>
          <a:lstStyle/>
          <a:p>
            <a:pPr>
              <a:lnSpc>
                <a:spcPts val="4810"/>
              </a:lnSpc>
            </a:pPr>
            <a:r>
              <a:rPr lang="en-US" sz="3700">
                <a:solidFill>
                  <a:srgbClr val="FEFFFD"/>
                </a:solidFill>
                <a:latin typeface="Roboto Bold"/>
              </a:rPr>
              <a:t>Problematika di Sistem Operasi Windows</a:t>
            </a:r>
          </a:p>
          <a:p>
            <a:pPr>
              <a:lnSpc>
                <a:spcPts val="4810"/>
              </a:lnSpc>
            </a:pPr>
          </a:p>
          <a:p>
            <a:pPr>
              <a:lnSpc>
                <a:spcPts val="4810"/>
              </a:lnSpc>
            </a:pPr>
          </a:p>
          <a:p>
            <a:pPr>
              <a:lnSpc>
                <a:spcPts val="6500"/>
              </a:lnSpc>
            </a:pPr>
          </a:p>
        </p:txBody>
      </p:sp>
    </p:spTree>
  </p:cSld>
  <p:clrMapOvr>
    <a:masterClrMapping/>
  </p:clrMapOvr>
</p:sld>
</file>

<file path=ppt/slides/slide15.xml><?xml version="1.0" encoding="utf-8"?>
<p:sld xmlns:p="http://schemas.openxmlformats.org/presentationml/2006/main" xmlns:a="http://schemas.openxmlformats.org/drawingml/2006/main">
  <p:cSld>
    <p:bg>
      <p:bgPr>
        <a:solidFill>
          <a:srgbClr val="FEFFFD"/>
        </a:solidFill>
      </p:bgPr>
    </p:bg>
    <p:spTree>
      <p:nvGrpSpPr>
        <p:cNvPr id="1" name=""/>
        <p:cNvGrpSpPr/>
        <p:nvPr/>
      </p:nvGrpSpPr>
      <p:grpSpPr>
        <a:xfrm>
          <a:off x="0" y="0"/>
          <a:ext cx="0" cy="0"/>
          <a:chOff x="0" y="0"/>
          <a:chExt cx="0" cy="0"/>
        </a:xfrm>
      </p:grpSpPr>
      <p:grpSp>
        <p:nvGrpSpPr>
          <p:cNvPr name="Group 2" id="2"/>
          <p:cNvGrpSpPr/>
          <p:nvPr/>
        </p:nvGrpSpPr>
        <p:grpSpPr>
          <a:xfrm rot="0">
            <a:off x="882439" y="437133"/>
            <a:ext cx="6417526" cy="10008567"/>
            <a:chOff x="0" y="0"/>
            <a:chExt cx="8556701" cy="13344757"/>
          </a:xfrm>
        </p:grpSpPr>
        <p:sp>
          <p:nvSpPr>
            <p:cNvPr name="TextBox 3" id="3"/>
            <p:cNvSpPr txBox="true"/>
            <p:nvPr/>
          </p:nvSpPr>
          <p:spPr>
            <a:xfrm rot="0">
              <a:off x="0" y="-11744"/>
              <a:ext cx="8556701" cy="2676525"/>
            </a:xfrm>
            <a:prstGeom prst="rect">
              <a:avLst/>
            </a:prstGeom>
          </p:spPr>
          <p:txBody>
            <a:bodyPr anchor="t" rtlCol="false" tIns="0" lIns="0" bIns="0" rIns="0">
              <a:spAutoFit/>
            </a:bodyPr>
            <a:lstStyle/>
            <a:p>
              <a:pPr>
                <a:lnSpc>
                  <a:spcPts val="4188"/>
                </a:lnSpc>
              </a:pPr>
              <a:r>
                <a:rPr lang="en-US" sz="3490">
                  <a:solidFill>
                    <a:srgbClr val="101010"/>
                  </a:solidFill>
                  <a:latin typeface="Roboto Bold"/>
                </a:rPr>
                <a:t>Problematika di Sistem Operasi Linux Ubuntu</a:t>
              </a:r>
            </a:p>
            <a:p>
              <a:pPr>
                <a:lnSpc>
                  <a:spcPts val="7548"/>
                </a:lnSpc>
              </a:pPr>
            </a:p>
          </p:txBody>
        </p:sp>
        <p:sp>
          <p:nvSpPr>
            <p:cNvPr name="TextBox 4" id="4"/>
            <p:cNvSpPr txBox="true"/>
            <p:nvPr/>
          </p:nvSpPr>
          <p:spPr>
            <a:xfrm rot="0">
              <a:off x="0" y="3664959"/>
              <a:ext cx="8556701" cy="9672030"/>
            </a:xfrm>
            <a:prstGeom prst="rect">
              <a:avLst/>
            </a:prstGeom>
          </p:spPr>
          <p:txBody>
            <a:bodyPr anchor="t" rtlCol="false" tIns="0" lIns="0" bIns="0" rIns="0">
              <a:spAutoFit/>
            </a:bodyPr>
            <a:lstStyle/>
            <a:p>
              <a:pPr>
                <a:lnSpc>
                  <a:spcPts val="3027"/>
                </a:lnSpc>
              </a:pPr>
              <a:r>
                <a:rPr lang="en-US" sz="2162">
                  <a:solidFill>
                    <a:srgbClr val="101010"/>
                  </a:solidFill>
                  <a:latin typeface="Barlow Light"/>
                </a:rPr>
                <a:t>Secara default, adapter Wifi pada linux, terutama Ubuntu, bekerja pada mode normal, artinya tidak pada kondisi monitor. Oleh karena itu, harus diaktifkan terlebih dahulu dengan sintak sebagai berikut:</a:t>
              </a:r>
            </a:p>
            <a:p>
              <a:pPr>
                <a:lnSpc>
                  <a:spcPts val="3027"/>
                </a:lnSpc>
              </a:pPr>
              <a:r>
                <a:rPr lang="en-US" sz="2162">
                  <a:solidFill>
                    <a:srgbClr val="101010"/>
                  </a:solidFill>
                  <a:latin typeface="Barlow Light"/>
                </a:rPr>
                <a:t>sudo ifconfig wlan0 down</a:t>
              </a:r>
            </a:p>
            <a:p>
              <a:pPr>
                <a:lnSpc>
                  <a:spcPts val="3027"/>
                </a:lnSpc>
              </a:pPr>
              <a:r>
                <a:rPr lang="en-US" sz="2162">
                  <a:solidFill>
                    <a:srgbClr val="101010"/>
                  </a:solidFill>
                  <a:latin typeface="Barlow Light"/>
                </a:rPr>
                <a:t>sudo iwconfig wlan0 mode monitor</a:t>
              </a:r>
            </a:p>
            <a:p>
              <a:pPr>
                <a:lnSpc>
                  <a:spcPts val="3027"/>
                </a:lnSpc>
              </a:pPr>
              <a:r>
                <a:rPr lang="en-US" sz="2162">
                  <a:solidFill>
                    <a:srgbClr val="101010"/>
                  </a:solidFill>
                  <a:latin typeface="Barlow Light"/>
                </a:rPr>
                <a:t>Nilai wlan0 adalah nama adapter Wifi yang dimiliki. Sebelum melakukan ini, pastikan Wifi tidak terhubung dengan access point Wifi tertentu. Kadang ketika melakukan eksekusi, kita mengalami error. Hal ini mungkin karena perangkat keras adapter Wifi yang dimiliki atau drivernya tidak mendukung. Jika berhasil, lakukan pengujian seperti berikut :</a:t>
              </a:r>
            </a:p>
            <a:p>
              <a:pPr>
                <a:lnSpc>
                  <a:spcPts val="3027"/>
                </a:lnSpc>
              </a:pPr>
              <a:r>
                <a:rPr lang="en-US" sz="2162">
                  <a:solidFill>
                    <a:srgbClr val="101010"/>
                  </a:solidFill>
                  <a:latin typeface="Barlow Light"/>
                </a:rPr>
                <a:t>iwconfig wlan0</a:t>
              </a:r>
            </a:p>
            <a:p>
              <a:pPr>
                <a:lnSpc>
                  <a:spcPts val="3027"/>
                </a:lnSpc>
              </a:pPr>
              <a:r>
                <a:rPr lang="en-US" sz="2162">
                  <a:solidFill>
                    <a:srgbClr val="101010"/>
                  </a:solidFill>
                  <a:latin typeface="Barlow Light"/>
                </a:rPr>
                <a:t>Apabila berhasil, kita akan memperoleh respons. Disini terlihat bahwa mode wlan0 adalah Monitor. Artinya, kita dapat melakukan pengawasan protokol IEEE 802.11</a:t>
              </a:r>
            </a:p>
            <a:p>
              <a:pPr>
                <a:lnSpc>
                  <a:spcPts val="3027"/>
                </a:lnSpc>
              </a:pPr>
            </a:p>
          </p:txBody>
        </p:sp>
      </p:gr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333" r="0" b="-9333"/>
            </a:stretch>
          </a:blipFill>
        </p:spPr>
      </p:sp>
      <p:sp>
        <p:nvSpPr>
          <p:cNvPr name="TextBox 3" id="3"/>
          <p:cNvSpPr txBox="true"/>
          <p:nvPr/>
        </p:nvSpPr>
        <p:spPr>
          <a:xfrm rot="0">
            <a:off x="1028700" y="1009650"/>
            <a:ext cx="10712609" cy="2962275"/>
          </a:xfrm>
          <a:prstGeom prst="rect">
            <a:avLst/>
          </a:prstGeom>
        </p:spPr>
        <p:txBody>
          <a:bodyPr anchor="t" rtlCol="false" tIns="0" lIns="0" bIns="0" rIns="0">
            <a:spAutoFit/>
          </a:bodyPr>
          <a:lstStyle/>
          <a:p>
            <a:pPr>
              <a:lnSpc>
                <a:spcPts val="7739"/>
              </a:lnSpc>
            </a:pPr>
            <a:r>
              <a:rPr lang="en-US" sz="6450">
                <a:solidFill>
                  <a:srgbClr val="FEFFFD"/>
                </a:solidFill>
                <a:latin typeface="Roboto Bold"/>
              </a:rPr>
              <a:t>Bekerja Dengan Data Hasil Tangkapan</a:t>
            </a:r>
          </a:p>
          <a:p>
            <a:pPr>
              <a:lnSpc>
                <a:spcPts val="7739"/>
              </a:lnSpc>
            </a:pPr>
          </a:p>
        </p:txBody>
      </p:sp>
      <p:sp>
        <p:nvSpPr>
          <p:cNvPr name="TextBox 4" id="4"/>
          <p:cNvSpPr txBox="true"/>
          <p:nvPr/>
        </p:nvSpPr>
        <p:spPr>
          <a:xfrm rot="0">
            <a:off x="1028700" y="3625515"/>
            <a:ext cx="10712609" cy="2695575"/>
          </a:xfrm>
          <a:prstGeom prst="rect">
            <a:avLst/>
          </a:prstGeom>
        </p:spPr>
        <p:txBody>
          <a:bodyPr anchor="t" rtlCol="false" tIns="0" lIns="0" bIns="0" rIns="0">
            <a:spAutoFit/>
          </a:bodyPr>
          <a:lstStyle/>
          <a:p>
            <a:pPr>
              <a:lnSpc>
                <a:spcPts val="3540"/>
              </a:lnSpc>
            </a:pPr>
            <a:r>
              <a:rPr lang="en-US" sz="2950">
                <a:solidFill>
                  <a:srgbClr val="FEFFFD"/>
                </a:solidFill>
                <a:latin typeface="Roboto Bold"/>
              </a:rPr>
              <a:t>Data hasil tangkapan dari Wireshark dapat dimanfaatkan untuk kepentingan analisa data lebih lanjut. Umumnya data hasil tangkapan mempunyai ekstensi file (.pcap), namun Wireshark mendukung banyak format file sehingga apabila menemukan file paket data selain berformat .pcap tetap saja bisa dibuka dengan wireshark.</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333" r="0" b="-9333"/>
            </a:stretch>
          </a:blipFill>
        </p:spPr>
      </p:sp>
      <p:sp>
        <p:nvSpPr>
          <p:cNvPr name="TextBox 3" id="3"/>
          <p:cNvSpPr txBox="true"/>
          <p:nvPr/>
        </p:nvSpPr>
        <p:spPr>
          <a:xfrm rot="0">
            <a:off x="1028700" y="1009650"/>
            <a:ext cx="10712609" cy="2962275"/>
          </a:xfrm>
          <a:prstGeom prst="rect">
            <a:avLst/>
          </a:prstGeom>
        </p:spPr>
        <p:txBody>
          <a:bodyPr anchor="t" rtlCol="false" tIns="0" lIns="0" bIns="0" rIns="0">
            <a:spAutoFit/>
          </a:bodyPr>
          <a:lstStyle/>
          <a:p>
            <a:pPr>
              <a:lnSpc>
                <a:spcPts val="7739"/>
              </a:lnSpc>
            </a:pPr>
            <a:r>
              <a:rPr lang="en-US" sz="6450">
                <a:solidFill>
                  <a:srgbClr val="FEFFFD"/>
                </a:solidFill>
                <a:latin typeface="Roboto Bold"/>
              </a:rPr>
              <a:t>Pemfilteran Paket Data</a:t>
            </a:r>
          </a:p>
          <a:p>
            <a:pPr>
              <a:lnSpc>
                <a:spcPts val="7739"/>
              </a:lnSpc>
            </a:pPr>
          </a:p>
          <a:p>
            <a:pPr>
              <a:lnSpc>
                <a:spcPts val="7739"/>
              </a:lnSpc>
            </a:pPr>
          </a:p>
        </p:txBody>
      </p:sp>
      <p:sp>
        <p:nvSpPr>
          <p:cNvPr name="TextBox 4" id="4"/>
          <p:cNvSpPr txBox="true"/>
          <p:nvPr/>
        </p:nvSpPr>
        <p:spPr>
          <a:xfrm rot="0">
            <a:off x="1028700" y="3625515"/>
            <a:ext cx="10712609" cy="4933950"/>
          </a:xfrm>
          <a:prstGeom prst="rect">
            <a:avLst/>
          </a:prstGeom>
        </p:spPr>
        <p:txBody>
          <a:bodyPr anchor="t" rtlCol="false" tIns="0" lIns="0" bIns="0" rIns="0">
            <a:spAutoFit/>
          </a:bodyPr>
          <a:lstStyle/>
          <a:p>
            <a:pPr>
              <a:lnSpc>
                <a:spcPts val="3540"/>
              </a:lnSpc>
            </a:pPr>
            <a:r>
              <a:rPr lang="en-US" sz="2950">
                <a:solidFill>
                  <a:srgbClr val="FEFFFD"/>
                </a:solidFill>
                <a:latin typeface="Roboto Bold"/>
              </a:rPr>
              <a:t>Bayangkan saja apabila dalam satu komputer yang menjalankan browser dengan banyak tab dan alamat web yang berbeda-beda. Kemudian, juga sambil membuat Email, Chatting, Skype, Facebook, Twitter, dll. Lalu menjalankan aplikasi wireshark, apa yang terjadi? Semua paket data akan masuk semua.</a:t>
            </a:r>
          </a:p>
          <a:p>
            <a:pPr>
              <a:lnSpc>
                <a:spcPts val="3540"/>
              </a:lnSpc>
            </a:pPr>
            <a:r>
              <a:rPr lang="en-US" sz="2950">
                <a:solidFill>
                  <a:srgbClr val="FEFFFD"/>
                </a:solidFill>
                <a:latin typeface="Roboto Bold"/>
              </a:rPr>
              <a:t>Seperti yang sudah dijelaskan, paket-paket data jaringan dengan berbagai protokolnya kadang menyulitkan ketika akan melakukan analisa paket atau protokol tertentu. Atas dasar ini, maka dibutuhkan teknik filter data.</a:t>
            </a:r>
          </a:p>
          <a:p>
            <a:pPr>
              <a:lnSpc>
                <a:spcPts val="3540"/>
              </a:lnSpc>
            </a:pPr>
          </a:p>
        </p:txBody>
      </p:sp>
      <p:sp>
        <p:nvSpPr>
          <p:cNvPr name="TextBox 5" id="5"/>
          <p:cNvSpPr txBox="true"/>
          <p:nvPr/>
        </p:nvSpPr>
        <p:spPr>
          <a:xfrm rot="0">
            <a:off x="1028700" y="2481262"/>
            <a:ext cx="8733235" cy="818851"/>
          </a:xfrm>
          <a:prstGeom prst="rect">
            <a:avLst/>
          </a:prstGeom>
        </p:spPr>
        <p:txBody>
          <a:bodyPr anchor="t" rtlCol="false" tIns="0" lIns="0" bIns="0" rIns="0">
            <a:spAutoFit/>
          </a:bodyPr>
          <a:lstStyle/>
          <a:p>
            <a:pPr>
              <a:lnSpc>
                <a:spcPts val="6309"/>
              </a:lnSpc>
            </a:pPr>
            <a:r>
              <a:rPr lang="en-US" sz="5258">
                <a:solidFill>
                  <a:srgbClr val="FEFFFD"/>
                </a:solidFill>
                <a:latin typeface="Roboto Bold"/>
              </a:rPr>
              <a:t>kenapa perlu di filter?</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333" r="0" b="-9333"/>
            </a:stretch>
          </a:blipFill>
        </p:spPr>
      </p:sp>
      <p:sp>
        <p:nvSpPr>
          <p:cNvPr name="TextBox 3" id="3"/>
          <p:cNvSpPr txBox="true"/>
          <p:nvPr/>
        </p:nvSpPr>
        <p:spPr>
          <a:xfrm rot="0">
            <a:off x="1028700" y="1009650"/>
            <a:ext cx="10712609" cy="2962275"/>
          </a:xfrm>
          <a:prstGeom prst="rect">
            <a:avLst/>
          </a:prstGeom>
        </p:spPr>
        <p:txBody>
          <a:bodyPr anchor="t" rtlCol="false" tIns="0" lIns="0" bIns="0" rIns="0">
            <a:spAutoFit/>
          </a:bodyPr>
          <a:lstStyle/>
          <a:p>
            <a:pPr>
              <a:lnSpc>
                <a:spcPts val="7739"/>
              </a:lnSpc>
            </a:pPr>
            <a:r>
              <a:rPr lang="en-US" sz="6450">
                <a:solidFill>
                  <a:srgbClr val="FEFFFD"/>
                </a:solidFill>
                <a:latin typeface="Roboto Bold"/>
              </a:rPr>
              <a:t>Pemfilteran Paket Data</a:t>
            </a:r>
          </a:p>
          <a:p>
            <a:pPr>
              <a:lnSpc>
                <a:spcPts val="7739"/>
              </a:lnSpc>
            </a:pPr>
          </a:p>
          <a:p>
            <a:pPr>
              <a:lnSpc>
                <a:spcPts val="7739"/>
              </a:lnSpc>
            </a:pPr>
          </a:p>
        </p:txBody>
      </p:sp>
      <p:sp>
        <p:nvSpPr>
          <p:cNvPr name="TextBox 4" id="4"/>
          <p:cNvSpPr txBox="true"/>
          <p:nvPr/>
        </p:nvSpPr>
        <p:spPr>
          <a:xfrm rot="0">
            <a:off x="1028700" y="4651029"/>
            <a:ext cx="10712609" cy="4038600"/>
          </a:xfrm>
          <a:prstGeom prst="rect">
            <a:avLst/>
          </a:prstGeom>
        </p:spPr>
        <p:txBody>
          <a:bodyPr anchor="t" rtlCol="false" tIns="0" lIns="0" bIns="0" rIns="0">
            <a:spAutoFit/>
          </a:bodyPr>
          <a:lstStyle/>
          <a:p>
            <a:pPr>
              <a:lnSpc>
                <a:spcPts val="3540"/>
              </a:lnSpc>
            </a:pPr>
            <a:r>
              <a:rPr lang="en-US" sz="2950">
                <a:solidFill>
                  <a:srgbClr val="FEFFFD"/>
                </a:solidFill>
                <a:latin typeface="Roboto Bold"/>
              </a:rPr>
              <a:t>Apabila ingin memfilter paket data secara langsung, Anda dapat melakukannya ketika membuka antarmuka yang akan digunakan.</a:t>
            </a:r>
          </a:p>
          <a:p>
            <a:pPr>
              <a:lnSpc>
                <a:spcPts val="3540"/>
              </a:lnSpc>
            </a:pPr>
            <a:r>
              <a:rPr lang="en-US" sz="2950">
                <a:solidFill>
                  <a:srgbClr val="FEFFFD"/>
                </a:solidFill>
                <a:latin typeface="Roboto Bold"/>
              </a:rPr>
              <a:t>Pilih Interface -&gt; Options -&gt; Capture Filter , pilih salah satu filter di bagian kotak daftar Capture Filter, misalnya HTTP TCP port (80). Apabila sudah klik tombol OK kemudian klik Start untuk memulai proses sniffing.</a:t>
            </a:r>
          </a:p>
          <a:p>
            <a:pPr>
              <a:lnSpc>
                <a:spcPts val="3540"/>
              </a:lnSpc>
            </a:pPr>
          </a:p>
          <a:p>
            <a:pPr>
              <a:lnSpc>
                <a:spcPts val="3540"/>
              </a:lnSpc>
            </a:pPr>
          </a:p>
        </p:txBody>
      </p:sp>
      <p:sp>
        <p:nvSpPr>
          <p:cNvPr name="TextBox 5" id="5"/>
          <p:cNvSpPr txBox="true"/>
          <p:nvPr/>
        </p:nvSpPr>
        <p:spPr>
          <a:xfrm rot="0">
            <a:off x="1028700" y="2481263"/>
            <a:ext cx="8733235" cy="2418454"/>
          </a:xfrm>
          <a:prstGeom prst="rect">
            <a:avLst/>
          </a:prstGeom>
        </p:spPr>
        <p:txBody>
          <a:bodyPr anchor="t" rtlCol="false" tIns="0" lIns="0" bIns="0" rIns="0">
            <a:spAutoFit/>
          </a:bodyPr>
          <a:lstStyle/>
          <a:p>
            <a:pPr>
              <a:lnSpc>
                <a:spcPts val="6309"/>
              </a:lnSpc>
            </a:pPr>
            <a:r>
              <a:rPr lang="en-US" sz="5258">
                <a:solidFill>
                  <a:srgbClr val="FEFFFD"/>
                </a:solidFill>
                <a:latin typeface="Roboto Bold"/>
              </a:rPr>
              <a:t>Filter Paket Data Secara Langsung</a:t>
            </a:r>
          </a:p>
          <a:p>
            <a:pPr>
              <a:lnSpc>
                <a:spcPts val="6309"/>
              </a:lnSpc>
            </a:pP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333" r="0" b="-9333"/>
            </a:stretch>
          </a:blipFill>
        </p:spPr>
      </p:sp>
      <p:sp>
        <p:nvSpPr>
          <p:cNvPr name="TextBox 3" id="3"/>
          <p:cNvSpPr txBox="true"/>
          <p:nvPr/>
        </p:nvSpPr>
        <p:spPr>
          <a:xfrm rot="0">
            <a:off x="612085" y="1076989"/>
            <a:ext cx="10712609" cy="3943350"/>
          </a:xfrm>
          <a:prstGeom prst="rect">
            <a:avLst/>
          </a:prstGeom>
        </p:spPr>
        <p:txBody>
          <a:bodyPr anchor="t" rtlCol="false" tIns="0" lIns="0" bIns="0" rIns="0">
            <a:spAutoFit/>
          </a:bodyPr>
          <a:lstStyle/>
          <a:p>
            <a:pPr>
              <a:lnSpc>
                <a:spcPts val="7739"/>
              </a:lnSpc>
            </a:pPr>
            <a:r>
              <a:rPr lang="en-US" sz="6450">
                <a:solidFill>
                  <a:srgbClr val="FEFFFD"/>
                </a:solidFill>
                <a:latin typeface="Roboto Bold"/>
              </a:rPr>
              <a:t> Ping dan Port Scanning</a:t>
            </a:r>
          </a:p>
          <a:p>
            <a:pPr>
              <a:lnSpc>
                <a:spcPts val="7739"/>
              </a:lnSpc>
            </a:pPr>
          </a:p>
          <a:p>
            <a:pPr>
              <a:lnSpc>
                <a:spcPts val="7739"/>
              </a:lnSpc>
            </a:pPr>
          </a:p>
          <a:p>
            <a:pPr>
              <a:lnSpc>
                <a:spcPts val="7739"/>
              </a:lnSpc>
            </a:pPr>
          </a:p>
        </p:txBody>
      </p:sp>
      <p:sp>
        <p:nvSpPr>
          <p:cNvPr name="TextBox 4" id="4"/>
          <p:cNvSpPr txBox="true"/>
          <p:nvPr/>
        </p:nvSpPr>
        <p:spPr>
          <a:xfrm rot="0">
            <a:off x="612085" y="3048664"/>
            <a:ext cx="10712609" cy="8067675"/>
          </a:xfrm>
          <a:prstGeom prst="rect">
            <a:avLst/>
          </a:prstGeom>
        </p:spPr>
        <p:txBody>
          <a:bodyPr anchor="t" rtlCol="false" tIns="0" lIns="0" bIns="0" rIns="0">
            <a:spAutoFit/>
          </a:bodyPr>
          <a:lstStyle/>
          <a:p>
            <a:pPr>
              <a:lnSpc>
                <a:spcPts val="3540"/>
              </a:lnSpc>
            </a:pPr>
            <a:r>
              <a:rPr lang="en-US" sz="2950">
                <a:solidFill>
                  <a:srgbClr val="FEFFFD"/>
                </a:solidFill>
                <a:latin typeface="Roboto Bold"/>
              </a:rPr>
              <a:t>Ping adalah salah satu mekanisme yang digunakan untuk mengetahui apakah suatu host dengan ip tertentu dapat diakses atau sedang aktif pada jaringan tertentu. Ping dikirimkan menggunakan protokol ICMP (Internet Control Message Protocol). Alamat IP yang merespon permintaan dari Ping tadi akan</a:t>
            </a:r>
            <a:r>
              <a:rPr lang="en-US" sz="2950">
                <a:solidFill>
                  <a:srgbClr val="FEFFFD"/>
                </a:solidFill>
                <a:latin typeface="Roboto Bold"/>
              </a:rPr>
              <a:t> memberikan dua informasi yang berharga yaitu :</a:t>
            </a:r>
          </a:p>
          <a:p>
            <a:pPr>
              <a:lnSpc>
                <a:spcPts val="3540"/>
              </a:lnSpc>
            </a:pPr>
          </a:p>
          <a:p>
            <a:pPr>
              <a:lnSpc>
                <a:spcPts val="3540"/>
              </a:lnSpc>
            </a:pPr>
          </a:p>
          <a:p>
            <a:pPr marL="636924" indent="-318462" lvl="1">
              <a:lnSpc>
                <a:spcPts val="3540"/>
              </a:lnSpc>
              <a:buFont typeface="Arial"/>
              <a:buChar char="•"/>
            </a:pPr>
            <a:r>
              <a:rPr lang="en-US" sz="2950">
                <a:solidFill>
                  <a:srgbClr val="FEFFFD"/>
                </a:solidFill>
                <a:latin typeface="Roboto Bold"/>
              </a:rPr>
              <a:t>Apabila alamat ip tujuan merespon, kita jadi tau bahwa mesin/host dengan alamat ip tersebut adalah aktif dan responsif</a:t>
            </a:r>
          </a:p>
          <a:p>
            <a:pPr marL="636924" indent="-318462" lvl="1">
              <a:lnSpc>
                <a:spcPts val="3540"/>
              </a:lnSpc>
              <a:buFont typeface="Arial"/>
              <a:buChar char="•"/>
            </a:pPr>
            <a:r>
              <a:rPr lang="en-US" sz="2950">
                <a:solidFill>
                  <a:srgbClr val="FEFFFD"/>
                </a:solidFill>
                <a:latin typeface="Roboto Bold"/>
              </a:rPr>
              <a:t>Ping umumnya akan memberikan keterangan seberapa lama konektifitas antara pengguna yang mengirimkan ping kepada tujuan. Hal ini dapat dilihat dari catatan waktu yang ada pada saat pengguna mengirimkan paket ping.</a:t>
            </a:r>
          </a:p>
          <a:p>
            <a:pPr>
              <a:lnSpc>
                <a:spcPts val="3540"/>
              </a:lnSpc>
            </a:pPr>
          </a:p>
          <a:p>
            <a:pPr>
              <a:lnSpc>
                <a:spcPts val="3540"/>
              </a:lnSpc>
            </a:pPr>
          </a:p>
          <a:p>
            <a:pPr>
              <a:lnSpc>
                <a:spcPts val="3540"/>
              </a:lnSpc>
            </a:pPr>
          </a:p>
        </p:txBody>
      </p:sp>
    </p:spTree>
  </p:cSld>
  <p:clrMapOvr>
    <a:masterClrMapping/>
  </p:clrMapOvr>
</p:sld>
</file>

<file path=ppt/slides/slide2.xml><?xml version="1.0" encoding="utf-8"?>
<p:sld xmlns:p="http://schemas.openxmlformats.org/presentationml/2006/main" xmlns:a="http://schemas.openxmlformats.org/drawingml/2006/main">
  <p:cSld>
    <p:bg>
      <p:bgPr>
        <a:solidFill>
          <a:srgbClr val="101010"/>
        </a:solidFill>
      </p:bgPr>
    </p:bg>
    <p:spTree>
      <p:nvGrpSpPr>
        <p:cNvPr id="1" name=""/>
        <p:cNvGrpSpPr/>
        <p:nvPr/>
      </p:nvGrpSpPr>
      <p:grpSpPr>
        <a:xfrm>
          <a:off x="0" y="0"/>
          <a:ext cx="0" cy="0"/>
          <a:chOff x="0" y="0"/>
          <a:chExt cx="0" cy="0"/>
        </a:xfrm>
      </p:grpSpPr>
      <p:grpSp>
        <p:nvGrpSpPr>
          <p:cNvPr name="Group 2" id="2"/>
          <p:cNvGrpSpPr/>
          <p:nvPr/>
        </p:nvGrpSpPr>
        <p:grpSpPr>
          <a:xfrm rot="0">
            <a:off x="9981603" y="2381694"/>
            <a:ext cx="6109053" cy="5523612"/>
            <a:chOff x="0" y="0"/>
            <a:chExt cx="8145404" cy="7364816"/>
          </a:xfrm>
        </p:grpSpPr>
        <p:sp>
          <p:nvSpPr>
            <p:cNvPr name="AutoShape 3" id="3"/>
            <p:cNvSpPr/>
            <p:nvPr/>
          </p:nvSpPr>
          <p:spPr>
            <a:xfrm>
              <a:off x="0" y="828718"/>
              <a:ext cx="8145404" cy="0"/>
            </a:xfrm>
            <a:prstGeom prst="line">
              <a:avLst/>
            </a:prstGeom>
            <a:ln cap="rnd" w="50800">
              <a:solidFill>
                <a:srgbClr val="FEFFFD"/>
              </a:solidFill>
              <a:prstDash val="sysDot"/>
              <a:headEnd type="none" len="sm" w="sm"/>
              <a:tailEnd type="none" len="sm" w="sm"/>
            </a:ln>
          </p:spPr>
        </p:sp>
        <p:sp>
          <p:nvSpPr>
            <p:cNvPr name="AutoShape 4" id="4"/>
            <p:cNvSpPr/>
            <p:nvPr/>
          </p:nvSpPr>
          <p:spPr>
            <a:xfrm>
              <a:off x="0" y="2110910"/>
              <a:ext cx="8145404" cy="0"/>
            </a:xfrm>
            <a:prstGeom prst="line">
              <a:avLst/>
            </a:prstGeom>
            <a:ln cap="rnd" w="50800">
              <a:solidFill>
                <a:srgbClr val="FEFFFD"/>
              </a:solidFill>
              <a:prstDash val="sysDot"/>
              <a:headEnd type="none" len="sm" w="sm"/>
              <a:tailEnd type="none" len="sm" w="sm"/>
            </a:ln>
          </p:spPr>
        </p:sp>
        <p:sp>
          <p:nvSpPr>
            <p:cNvPr name="AutoShape 5" id="5"/>
            <p:cNvSpPr/>
            <p:nvPr/>
          </p:nvSpPr>
          <p:spPr>
            <a:xfrm>
              <a:off x="0" y="3977302"/>
              <a:ext cx="8145404" cy="0"/>
            </a:xfrm>
            <a:prstGeom prst="line">
              <a:avLst/>
            </a:prstGeom>
            <a:ln cap="rnd" w="50800">
              <a:solidFill>
                <a:srgbClr val="FEFFFD"/>
              </a:solidFill>
              <a:prstDash val="sysDot"/>
              <a:headEnd type="none" len="sm" w="sm"/>
              <a:tailEnd type="none" len="sm" w="sm"/>
            </a:ln>
          </p:spPr>
        </p:sp>
        <p:sp>
          <p:nvSpPr>
            <p:cNvPr name="AutoShape 6" id="6"/>
            <p:cNvSpPr/>
            <p:nvPr/>
          </p:nvSpPr>
          <p:spPr>
            <a:xfrm>
              <a:off x="0" y="5257632"/>
              <a:ext cx="8145404" cy="0"/>
            </a:xfrm>
            <a:prstGeom prst="line">
              <a:avLst/>
            </a:prstGeom>
            <a:ln cap="rnd" w="50800">
              <a:solidFill>
                <a:srgbClr val="FEFFFD"/>
              </a:solidFill>
              <a:prstDash val="sysDot"/>
              <a:headEnd type="none" len="sm" w="sm"/>
              <a:tailEnd type="none" len="sm" w="sm"/>
            </a:ln>
          </p:spPr>
        </p:sp>
        <p:sp>
          <p:nvSpPr>
            <p:cNvPr name="AutoShape 7" id="7"/>
            <p:cNvSpPr/>
            <p:nvPr/>
          </p:nvSpPr>
          <p:spPr>
            <a:xfrm>
              <a:off x="0" y="6537961"/>
              <a:ext cx="8145404" cy="0"/>
            </a:xfrm>
            <a:prstGeom prst="line">
              <a:avLst/>
            </a:prstGeom>
            <a:ln cap="rnd" w="50800">
              <a:solidFill>
                <a:srgbClr val="FEFFFD"/>
              </a:solidFill>
              <a:prstDash val="sysDot"/>
              <a:headEnd type="none" len="sm" w="sm"/>
              <a:tailEnd type="none" len="sm" w="sm"/>
            </a:ln>
          </p:spPr>
        </p:sp>
        <p:sp>
          <p:nvSpPr>
            <p:cNvPr name="TextBox 8" id="8"/>
            <p:cNvSpPr txBox="true"/>
            <p:nvPr/>
          </p:nvSpPr>
          <p:spPr>
            <a:xfrm rot="0">
              <a:off x="0" y="-91652"/>
              <a:ext cx="8145404" cy="522775"/>
            </a:xfrm>
            <a:prstGeom prst="rect">
              <a:avLst/>
            </a:prstGeom>
          </p:spPr>
          <p:txBody>
            <a:bodyPr anchor="t" rtlCol="false" tIns="0" lIns="0" bIns="0" rIns="0">
              <a:spAutoFit/>
            </a:bodyPr>
            <a:lstStyle/>
            <a:p>
              <a:pPr>
                <a:lnSpc>
                  <a:spcPts val="3475"/>
                </a:lnSpc>
              </a:pPr>
              <a:r>
                <a:rPr lang="en-US" sz="2172">
                  <a:solidFill>
                    <a:srgbClr val="FEFFFD"/>
                  </a:solidFill>
                  <a:latin typeface="Barlow"/>
                </a:rPr>
                <a:t>Pengertian Wireshark</a:t>
              </a:r>
            </a:p>
          </p:txBody>
        </p:sp>
        <p:sp>
          <p:nvSpPr>
            <p:cNvPr name="TextBox 9" id="9"/>
            <p:cNvSpPr txBox="true"/>
            <p:nvPr/>
          </p:nvSpPr>
          <p:spPr>
            <a:xfrm rot="0">
              <a:off x="0" y="1140587"/>
              <a:ext cx="8145404" cy="522775"/>
            </a:xfrm>
            <a:prstGeom prst="rect">
              <a:avLst/>
            </a:prstGeom>
          </p:spPr>
          <p:txBody>
            <a:bodyPr anchor="t" rtlCol="false" tIns="0" lIns="0" bIns="0" rIns="0">
              <a:spAutoFit/>
            </a:bodyPr>
            <a:lstStyle/>
            <a:p>
              <a:pPr>
                <a:lnSpc>
                  <a:spcPts val="3475"/>
                </a:lnSpc>
              </a:pPr>
              <a:r>
                <a:rPr lang="en-US" sz="2172">
                  <a:solidFill>
                    <a:srgbClr val="FEFFFD"/>
                  </a:solidFill>
                  <a:latin typeface="Barlow"/>
                </a:rPr>
                <a:t>Fungsi wireshark</a:t>
              </a:r>
            </a:p>
          </p:txBody>
        </p:sp>
        <p:sp>
          <p:nvSpPr>
            <p:cNvPr name="TextBox 10" id="10"/>
            <p:cNvSpPr txBox="true"/>
            <p:nvPr/>
          </p:nvSpPr>
          <p:spPr>
            <a:xfrm rot="0">
              <a:off x="0" y="2422780"/>
              <a:ext cx="8145404" cy="1106975"/>
            </a:xfrm>
            <a:prstGeom prst="rect">
              <a:avLst/>
            </a:prstGeom>
          </p:spPr>
          <p:txBody>
            <a:bodyPr anchor="t" rtlCol="false" tIns="0" lIns="0" bIns="0" rIns="0">
              <a:spAutoFit/>
            </a:bodyPr>
            <a:lstStyle/>
            <a:p>
              <a:pPr>
                <a:lnSpc>
                  <a:spcPts val="3475"/>
                </a:lnSpc>
              </a:pPr>
              <a:r>
                <a:rPr lang="en-US" sz="2172">
                  <a:solidFill>
                    <a:srgbClr val="FEFFFD"/>
                  </a:solidFill>
                  <a:latin typeface="Barlow"/>
                </a:rPr>
                <a:t>Bagaimana cara kerja Wireshark?</a:t>
              </a:r>
            </a:p>
            <a:p>
              <a:pPr>
                <a:lnSpc>
                  <a:spcPts val="3475"/>
                </a:lnSpc>
              </a:pPr>
            </a:p>
          </p:txBody>
        </p:sp>
        <p:sp>
          <p:nvSpPr>
            <p:cNvPr name="TextBox 11" id="11"/>
            <p:cNvSpPr txBox="true"/>
            <p:nvPr/>
          </p:nvSpPr>
          <p:spPr>
            <a:xfrm rot="0">
              <a:off x="0" y="4279647"/>
              <a:ext cx="8145404" cy="530437"/>
            </a:xfrm>
            <a:prstGeom prst="rect">
              <a:avLst/>
            </a:prstGeom>
          </p:spPr>
          <p:txBody>
            <a:bodyPr anchor="t" rtlCol="false" tIns="0" lIns="0" bIns="0" rIns="0">
              <a:spAutoFit/>
            </a:bodyPr>
            <a:lstStyle/>
            <a:p>
              <a:pPr>
                <a:lnSpc>
                  <a:spcPts val="3519"/>
                </a:lnSpc>
              </a:pPr>
              <a:r>
                <a:rPr lang="en-US" sz="2199">
                  <a:solidFill>
                    <a:srgbClr val="FEFFFD"/>
                  </a:solidFill>
                  <a:latin typeface="Barlow"/>
                </a:rPr>
                <a:t>Jaringan Seluler dan Teknologi 5G</a:t>
              </a:r>
            </a:p>
          </p:txBody>
        </p:sp>
        <p:sp>
          <p:nvSpPr>
            <p:cNvPr name="TextBox 12" id="12"/>
            <p:cNvSpPr txBox="true"/>
            <p:nvPr/>
          </p:nvSpPr>
          <p:spPr>
            <a:xfrm rot="0">
              <a:off x="0" y="5559976"/>
              <a:ext cx="8145404" cy="530437"/>
            </a:xfrm>
            <a:prstGeom prst="rect">
              <a:avLst/>
            </a:prstGeom>
          </p:spPr>
          <p:txBody>
            <a:bodyPr anchor="t" rtlCol="false" tIns="0" lIns="0" bIns="0" rIns="0">
              <a:spAutoFit/>
            </a:bodyPr>
            <a:lstStyle/>
            <a:p>
              <a:pPr>
                <a:lnSpc>
                  <a:spcPts val="3519"/>
                </a:lnSpc>
              </a:pPr>
              <a:r>
                <a:rPr lang="en-US" sz="2199">
                  <a:solidFill>
                    <a:srgbClr val="FEFFFD"/>
                  </a:solidFill>
                  <a:latin typeface="Barlow"/>
                </a:rPr>
                <a:t>Penggunaan Teknologi 5G di Dunia</a:t>
              </a:r>
            </a:p>
          </p:txBody>
        </p:sp>
        <p:sp>
          <p:nvSpPr>
            <p:cNvPr name="TextBox 13" id="13"/>
            <p:cNvSpPr txBox="true"/>
            <p:nvPr/>
          </p:nvSpPr>
          <p:spPr>
            <a:xfrm rot="0">
              <a:off x="0" y="6840306"/>
              <a:ext cx="8145404" cy="530437"/>
            </a:xfrm>
            <a:prstGeom prst="rect">
              <a:avLst/>
            </a:prstGeom>
          </p:spPr>
          <p:txBody>
            <a:bodyPr anchor="t" rtlCol="false" tIns="0" lIns="0" bIns="0" rIns="0">
              <a:spAutoFit/>
            </a:bodyPr>
            <a:lstStyle/>
            <a:p>
              <a:pPr>
                <a:lnSpc>
                  <a:spcPts val="3519"/>
                </a:lnSpc>
              </a:pPr>
              <a:r>
                <a:rPr lang="en-US" sz="2199">
                  <a:solidFill>
                    <a:srgbClr val="FEFFFD"/>
                  </a:solidFill>
                  <a:latin typeface="Barlow"/>
                </a:rPr>
                <a:t>Manfaat Teknologi 5G</a:t>
              </a:r>
            </a:p>
          </p:txBody>
        </p:sp>
      </p:grpSp>
      <p:grpSp>
        <p:nvGrpSpPr>
          <p:cNvPr name="Group 14" id="14"/>
          <p:cNvGrpSpPr/>
          <p:nvPr/>
        </p:nvGrpSpPr>
        <p:grpSpPr>
          <a:xfrm rot="0">
            <a:off x="2197344" y="4155765"/>
            <a:ext cx="6271100" cy="2025634"/>
            <a:chOff x="0" y="0"/>
            <a:chExt cx="8361466" cy="2700846"/>
          </a:xfrm>
        </p:grpSpPr>
        <p:sp>
          <p:nvSpPr>
            <p:cNvPr name="TextBox 15" id="15"/>
            <p:cNvSpPr txBox="true"/>
            <p:nvPr/>
          </p:nvSpPr>
          <p:spPr>
            <a:xfrm rot="0">
              <a:off x="0" y="-10795"/>
              <a:ext cx="8361466" cy="1470025"/>
            </a:xfrm>
            <a:prstGeom prst="rect">
              <a:avLst/>
            </a:prstGeom>
          </p:spPr>
          <p:txBody>
            <a:bodyPr anchor="t" rtlCol="false" tIns="0" lIns="0" bIns="0" rIns="0">
              <a:spAutoFit/>
            </a:bodyPr>
            <a:lstStyle/>
            <a:p>
              <a:pPr>
                <a:lnSpc>
                  <a:spcPts val="8640"/>
                </a:lnSpc>
              </a:pPr>
              <a:r>
                <a:rPr lang="en-US" sz="7200">
                  <a:solidFill>
                    <a:srgbClr val="FEFFFD"/>
                  </a:solidFill>
                  <a:latin typeface="Roboto Bold"/>
                </a:rPr>
                <a:t>PENGANTAR </a:t>
              </a:r>
            </a:p>
          </p:txBody>
        </p:sp>
        <p:sp>
          <p:nvSpPr>
            <p:cNvPr name="TextBox 16" id="16"/>
            <p:cNvSpPr txBox="true"/>
            <p:nvPr/>
          </p:nvSpPr>
          <p:spPr>
            <a:xfrm rot="0">
              <a:off x="0" y="2142363"/>
              <a:ext cx="6844612" cy="482283"/>
            </a:xfrm>
            <a:prstGeom prst="rect">
              <a:avLst/>
            </a:prstGeom>
          </p:spPr>
          <p:txBody>
            <a:bodyPr anchor="t" rtlCol="false" tIns="0" lIns="0" bIns="0" rIns="0">
              <a:spAutoFit/>
            </a:bodyPr>
            <a:lstStyle/>
            <a:p>
              <a:pPr>
                <a:lnSpc>
                  <a:spcPts val="3031"/>
                </a:lnSpc>
              </a:pPr>
              <a:r>
                <a:rPr lang="en-US" sz="2165">
                  <a:solidFill>
                    <a:srgbClr val="FEFFFD"/>
                  </a:solidFill>
                  <a:latin typeface="Barlow"/>
                </a:rPr>
                <a:t>Pengetahuan dasar tentang wireshark</a:t>
              </a:r>
            </a:p>
          </p:txBody>
        </p:sp>
      </p:gr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333" r="0" b="-9333"/>
            </a:stretch>
          </a:blipFill>
        </p:spPr>
      </p:sp>
      <p:sp>
        <p:nvSpPr>
          <p:cNvPr name="TextBox 3" id="3"/>
          <p:cNvSpPr txBox="true"/>
          <p:nvPr/>
        </p:nvSpPr>
        <p:spPr>
          <a:xfrm rot="0">
            <a:off x="612085" y="1076989"/>
            <a:ext cx="10712609" cy="3943350"/>
          </a:xfrm>
          <a:prstGeom prst="rect">
            <a:avLst/>
          </a:prstGeom>
        </p:spPr>
        <p:txBody>
          <a:bodyPr anchor="t" rtlCol="false" tIns="0" lIns="0" bIns="0" rIns="0">
            <a:spAutoFit/>
          </a:bodyPr>
          <a:lstStyle/>
          <a:p>
            <a:pPr>
              <a:lnSpc>
                <a:spcPts val="7739"/>
              </a:lnSpc>
            </a:pPr>
            <a:r>
              <a:rPr lang="en-US" sz="6450">
                <a:solidFill>
                  <a:srgbClr val="FEFFFD"/>
                </a:solidFill>
                <a:latin typeface="Roboto Bold"/>
              </a:rPr>
              <a:t> Ping dan Port Scanning</a:t>
            </a:r>
          </a:p>
          <a:p>
            <a:pPr>
              <a:lnSpc>
                <a:spcPts val="7739"/>
              </a:lnSpc>
            </a:pPr>
          </a:p>
          <a:p>
            <a:pPr>
              <a:lnSpc>
                <a:spcPts val="7739"/>
              </a:lnSpc>
            </a:pPr>
          </a:p>
          <a:p>
            <a:pPr>
              <a:lnSpc>
                <a:spcPts val="7739"/>
              </a:lnSpc>
            </a:pPr>
          </a:p>
        </p:txBody>
      </p:sp>
      <p:sp>
        <p:nvSpPr>
          <p:cNvPr name="TextBox 4" id="4"/>
          <p:cNvSpPr txBox="true"/>
          <p:nvPr/>
        </p:nvSpPr>
        <p:spPr>
          <a:xfrm rot="0">
            <a:off x="612085" y="3048664"/>
            <a:ext cx="10712609" cy="4933950"/>
          </a:xfrm>
          <a:prstGeom prst="rect">
            <a:avLst/>
          </a:prstGeom>
        </p:spPr>
        <p:txBody>
          <a:bodyPr anchor="t" rtlCol="false" tIns="0" lIns="0" bIns="0" rIns="0">
            <a:spAutoFit/>
          </a:bodyPr>
          <a:lstStyle/>
          <a:p>
            <a:pPr>
              <a:lnSpc>
                <a:spcPts val="3540"/>
              </a:lnSpc>
            </a:pPr>
            <a:r>
              <a:rPr lang="en-US" sz="2950">
                <a:solidFill>
                  <a:srgbClr val="FEFFFD"/>
                </a:solidFill>
                <a:latin typeface="Roboto"/>
              </a:rPr>
              <a:t>Pada praktikum kali ini, saya ingin mengembangkan aplikasi yang bertujuan untuk melakukan ping terhadap IP Address tertentu untuk melakukan scanning terhadap jaringan lokal agar mengetahui eksistensi dari alamat IP yang tersedia/aktif. Saya menggunakan library wxPython untuk membangun aplikasi berbasis GUI (Graphical User Interface). Untuk penggunaan Ping, Anda dapat menggunakan library yang ada, dinamakan Python-Ping. Library Python-Ping merupakan modul yang menangani operasi detail dari request ICMP.</a:t>
            </a:r>
          </a:p>
          <a:p>
            <a:pPr>
              <a:lnSpc>
                <a:spcPts val="3540"/>
              </a:lnSpc>
            </a:pPr>
          </a:p>
          <a:p>
            <a:pPr>
              <a:lnSpc>
                <a:spcPts val="3540"/>
              </a:lnSpc>
            </a:pP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333" r="0" b="-9333"/>
            </a:stretch>
          </a:blipFill>
        </p:spPr>
      </p:sp>
      <p:sp>
        <p:nvSpPr>
          <p:cNvPr name="TextBox 3" id="3"/>
          <p:cNvSpPr txBox="true"/>
          <p:nvPr/>
        </p:nvSpPr>
        <p:spPr>
          <a:xfrm rot="0">
            <a:off x="578934" y="275891"/>
            <a:ext cx="17481549" cy="10553700"/>
          </a:xfrm>
          <a:prstGeom prst="rect">
            <a:avLst/>
          </a:prstGeom>
        </p:spPr>
        <p:txBody>
          <a:bodyPr anchor="t" rtlCol="false" tIns="0" lIns="0" bIns="0" rIns="0">
            <a:spAutoFit/>
          </a:bodyPr>
          <a:lstStyle/>
          <a:p>
            <a:pPr>
              <a:lnSpc>
                <a:spcPts val="3081"/>
              </a:lnSpc>
            </a:pPr>
            <a:r>
              <a:rPr lang="en-US" sz="2567">
                <a:solidFill>
                  <a:srgbClr val="FEFFFD"/>
                </a:solidFill>
                <a:latin typeface="Roboto"/>
              </a:rPr>
              <a:t>Berikut ini merupakan kode program ping.py</a:t>
            </a:r>
          </a:p>
          <a:p>
            <a:pPr>
              <a:lnSpc>
                <a:spcPts val="3081"/>
              </a:lnSpc>
            </a:pPr>
            <a:r>
              <a:rPr lang="en-US" sz="2567">
                <a:solidFill>
                  <a:srgbClr val="FEFFFD"/>
                </a:solidFill>
                <a:latin typeface="Roboto"/>
              </a:rPr>
              <a:t>import wxversion</a:t>
            </a:r>
          </a:p>
          <a:p>
            <a:pPr>
              <a:lnSpc>
                <a:spcPts val="3081"/>
              </a:lnSpc>
            </a:pPr>
            <a:r>
              <a:rPr lang="en-US" sz="2567">
                <a:solidFill>
                  <a:srgbClr val="FEFFFD"/>
                </a:solidFill>
                <a:latin typeface="Roboto"/>
              </a:rPr>
              <a:t>import wx </a:t>
            </a:r>
          </a:p>
          <a:p>
            <a:pPr>
              <a:lnSpc>
                <a:spcPts val="3081"/>
              </a:lnSpc>
            </a:pPr>
            <a:r>
              <a:rPr lang="en-US" sz="2567">
                <a:solidFill>
                  <a:srgbClr val="FEFFFD"/>
                </a:solidFill>
                <a:latin typeface="Roboto"/>
              </a:rPr>
              <a:t>import sys </a:t>
            </a:r>
          </a:p>
          <a:p>
            <a:pPr>
              <a:lnSpc>
                <a:spcPts val="3081"/>
              </a:lnSpc>
            </a:pPr>
            <a:r>
              <a:rPr lang="en-US" sz="2567">
                <a:solidFill>
                  <a:srgbClr val="FEFFFD"/>
                </a:solidFill>
                <a:latin typeface="Roboto"/>
              </a:rPr>
              <a:t>import ping </a:t>
            </a:r>
          </a:p>
          <a:p>
            <a:pPr>
              <a:lnSpc>
                <a:spcPts val="3081"/>
              </a:lnSpc>
            </a:pPr>
            <a:r>
              <a:rPr lang="en-US" sz="2567">
                <a:solidFill>
                  <a:srgbClr val="FEFFFD"/>
                </a:solidFill>
                <a:latin typeface="Roboto"/>
              </a:rPr>
              <a:t>import socket </a:t>
            </a:r>
          </a:p>
          <a:p>
            <a:pPr>
              <a:lnSpc>
                <a:spcPts val="3081"/>
              </a:lnSpc>
            </a:pPr>
          </a:p>
          <a:p>
            <a:pPr>
              <a:lnSpc>
                <a:spcPts val="3081"/>
              </a:lnSpc>
            </a:pPr>
            <a:r>
              <a:rPr lang="en-US" sz="2567">
                <a:solidFill>
                  <a:srgbClr val="FEFFFD"/>
                </a:solidFill>
                <a:latin typeface="Roboto"/>
              </a:rPr>
              <a:t>from time import gmtime, strftime</a:t>
            </a:r>
          </a:p>
          <a:p>
            <a:pPr>
              <a:lnSpc>
                <a:spcPts val="3081"/>
              </a:lnSpc>
            </a:pPr>
            <a:r>
              <a:rPr lang="en-US" sz="2567">
                <a:solidFill>
                  <a:srgbClr val="FEFFFD"/>
                </a:solidFill>
                <a:latin typeface="Roboto"/>
              </a:rPr>
              <a:t>def pingScan(event):</a:t>
            </a:r>
          </a:p>
          <a:p>
            <a:pPr>
              <a:lnSpc>
                <a:spcPts val="3081"/>
              </a:lnSpc>
            </a:pPr>
            <a:r>
              <a:rPr lang="en-US" sz="2567">
                <a:solidFill>
                  <a:srgbClr val="FEFFFD"/>
                </a:solidFill>
                <a:latin typeface="Roboto"/>
              </a:rPr>
              <a:t>    if hostEnd.GetValue() &lt; hostStart.GetValue():</a:t>
            </a:r>
          </a:p>
          <a:p>
            <a:pPr>
              <a:lnSpc>
                <a:spcPts val="3081"/>
              </a:lnSpc>
            </a:pPr>
            <a:r>
              <a:rPr lang="en-US" sz="2567">
                <a:solidFill>
                  <a:srgbClr val="FEFFFD"/>
                </a:solidFill>
                <a:latin typeface="Roboto"/>
              </a:rPr>
              <a:t>    dlg = wx.MessageDialog(mainWin,"Invalid Local Host Selection","Confirm", wx.OK | wx.ICON_EXCLAMATION)</a:t>
            </a:r>
          </a:p>
          <a:p>
            <a:pPr>
              <a:lnSpc>
                <a:spcPts val="3081"/>
              </a:lnSpc>
            </a:pPr>
            <a:r>
              <a:rPr lang="en-US" sz="2567">
                <a:solidFill>
                  <a:srgbClr val="FEFFFD"/>
                </a:solidFill>
                <a:latin typeface="Roboto"/>
              </a:rPr>
              <a:t>    result = dlg.ShowModal()</a:t>
            </a:r>
          </a:p>
          <a:p>
            <a:pPr>
              <a:lnSpc>
                <a:spcPts val="3081"/>
              </a:lnSpc>
            </a:pPr>
            <a:r>
              <a:rPr lang="en-US" sz="2567">
                <a:solidFill>
                  <a:srgbClr val="FEFFFD"/>
                </a:solidFill>
                <a:latin typeface="Roboto"/>
              </a:rPr>
              <a:t>    dlg.Destroy()</a:t>
            </a:r>
          </a:p>
          <a:p>
            <a:pPr>
              <a:lnSpc>
                <a:spcPts val="3081"/>
              </a:lnSpc>
            </a:pPr>
            <a:r>
              <a:rPr lang="en-US" sz="2567">
                <a:solidFill>
                  <a:srgbClr val="FEFFFD"/>
                </a:solidFill>
                <a:latin typeface="Roboto"/>
              </a:rPr>
              <a:t>    return</a:t>
            </a:r>
          </a:p>
          <a:p>
            <a:pPr>
              <a:lnSpc>
                <a:spcPts val="3081"/>
              </a:lnSpc>
            </a:pPr>
          </a:p>
          <a:p>
            <a:pPr>
              <a:lnSpc>
                <a:spcPts val="3081"/>
              </a:lnSpc>
            </a:pPr>
            <a:r>
              <a:rPr lang="en-US" sz="2567">
                <a:solidFill>
                  <a:srgbClr val="FEFFFD"/>
                </a:solidFill>
                <a:latin typeface="Roboto"/>
              </a:rPr>
              <a:t>mainWin.StatusBar.SetStatusText('Executing Ping Sweep .... Please Wait')</a:t>
            </a:r>
          </a:p>
          <a:p>
            <a:pPr>
              <a:lnSpc>
                <a:spcPts val="3081"/>
              </a:lnSpc>
            </a:pPr>
          </a:p>
          <a:p>
            <a:pPr>
              <a:lnSpc>
                <a:spcPts val="3081"/>
              </a:lnSpc>
            </a:pPr>
            <a:r>
              <a:rPr lang="en-US" sz="2567">
                <a:solidFill>
                  <a:srgbClr val="FEFFFD"/>
                </a:solidFill>
                <a:latin typeface="Roboto"/>
              </a:rPr>
              <a:t>utcStart = gmtime()</a:t>
            </a:r>
          </a:p>
          <a:p>
            <a:pPr>
              <a:lnSpc>
                <a:spcPts val="3081"/>
              </a:lnSpc>
            </a:pPr>
            <a:r>
              <a:rPr lang="en-US" sz="2567">
                <a:solidFill>
                  <a:srgbClr val="FEFFFD"/>
                </a:solidFill>
                <a:latin typeface="Roboto"/>
              </a:rPr>
              <a:t>utc = strftime("%a, %d %b %Y %X +0000", utcStart)</a:t>
            </a:r>
          </a:p>
          <a:p>
            <a:pPr>
              <a:lnSpc>
                <a:spcPts val="3081"/>
              </a:lnSpc>
            </a:pPr>
            <a:r>
              <a:rPr lang="en-US" sz="2567">
                <a:solidFill>
                  <a:srgbClr val="FEFFFD"/>
                </a:solidFill>
                <a:latin typeface="Roboto"/>
              </a:rPr>
              <a:t>results.AppendText("\n\nPing Sweep Started: "+ utc+ "\n\n")</a:t>
            </a:r>
          </a:p>
          <a:p>
            <a:pPr>
              <a:lnSpc>
                <a:spcPts val="3081"/>
              </a:lnSpc>
            </a:pPr>
          </a:p>
          <a:p>
            <a:pPr>
              <a:lnSpc>
                <a:spcPts val="3081"/>
              </a:lnSpc>
            </a:pPr>
            <a:r>
              <a:rPr lang="en-US" sz="2567">
                <a:solidFill>
                  <a:srgbClr val="FEFFFD"/>
                </a:solidFill>
                <a:latin typeface="Roboto"/>
              </a:rPr>
              <a:t>baseIP = str(ipaRange.GetValue())+'.'+str(ipbRange.GetValue())+'.'+str(ipcRange.GetValue())+'.'</a:t>
            </a:r>
          </a:p>
          <a:p>
            <a:pPr>
              <a:lnSpc>
                <a:spcPts val="3081"/>
              </a:lnSpc>
            </a:pPr>
          </a:p>
          <a:p>
            <a:pPr>
              <a:lnSpc>
                <a:spcPts val="3081"/>
              </a:lnSpc>
            </a:pPr>
            <a:r>
              <a:rPr lang="en-US" sz="2567">
                <a:solidFill>
                  <a:srgbClr val="FEFFFD"/>
                </a:solidFill>
                <a:latin typeface="Roboto"/>
              </a:rPr>
              <a:t>ipRange = []</a:t>
            </a:r>
          </a:p>
          <a:p>
            <a:pPr>
              <a:lnSpc>
                <a:spcPts val="3081"/>
              </a:lnSpc>
            </a:pPr>
          </a:p>
          <a:p>
            <a:pPr>
              <a:lnSpc>
                <a:spcPts val="3081"/>
              </a:lnSpc>
            </a:pPr>
          </a:p>
          <a:p>
            <a:pPr>
              <a:lnSpc>
                <a:spcPts val="3081"/>
              </a:lnSpc>
            </a:pP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333" r="0" b="-9333"/>
            </a:stretch>
          </a:blipFill>
        </p:spPr>
      </p:sp>
      <p:sp>
        <p:nvSpPr>
          <p:cNvPr name="TextBox 3" id="3"/>
          <p:cNvSpPr txBox="true"/>
          <p:nvPr/>
        </p:nvSpPr>
        <p:spPr>
          <a:xfrm rot="0">
            <a:off x="578934" y="266366"/>
            <a:ext cx="11937364" cy="3124200"/>
          </a:xfrm>
          <a:prstGeom prst="rect">
            <a:avLst/>
          </a:prstGeom>
        </p:spPr>
        <p:txBody>
          <a:bodyPr anchor="t" rtlCol="false" tIns="0" lIns="0" bIns="0" rIns="0">
            <a:spAutoFit/>
          </a:bodyPr>
          <a:lstStyle/>
          <a:p>
            <a:pPr>
              <a:lnSpc>
                <a:spcPts val="8121"/>
              </a:lnSpc>
            </a:pPr>
          </a:p>
          <a:p>
            <a:pPr>
              <a:lnSpc>
                <a:spcPts val="6681"/>
              </a:lnSpc>
            </a:pPr>
            <a:r>
              <a:rPr lang="en-US" sz="5567">
                <a:solidFill>
                  <a:srgbClr val="FEFFFD"/>
                </a:solidFill>
                <a:latin typeface="Roboto Bold"/>
              </a:rPr>
              <a:t>Port Scanning</a:t>
            </a:r>
          </a:p>
          <a:p>
            <a:pPr>
              <a:lnSpc>
                <a:spcPts val="3561"/>
              </a:lnSpc>
            </a:pPr>
          </a:p>
          <a:p>
            <a:pPr>
              <a:lnSpc>
                <a:spcPts val="3081"/>
              </a:lnSpc>
            </a:pPr>
          </a:p>
          <a:p>
            <a:pPr>
              <a:lnSpc>
                <a:spcPts val="3081"/>
              </a:lnSpc>
            </a:pPr>
          </a:p>
        </p:txBody>
      </p:sp>
      <p:sp>
        <p:nvSpPr>
          <p:cNvPr name="TextBox 4" id="4"/>
          <p:cNvSpPr txBox="true"/>
          <p:nvPr/>
        </p:nvSpPr>
        <p:spPr>
          <a:xfrm rot="0">
            <a:off x="578934" y="3328456"/>
            <a:ext cx="13761082" cy="3620563"/>
          </a:xfrm>
          <a:prstGeom prst="rect">
            <a:avLst/>
          </a:prstGeom>
        </p:spPr>
        <p:txBody>
          <a:bodyPr anchor="t" rtlCol="false" tIns="0" lIns="0" bIns="0" rIns="0">
            <a:spAutoFit/>
          </a:bodyPr>
          <a:lstStyle/>
          <a:p>
            <a:pPr>
              <a:lnSpc>
                <a:spcPts val="4630"/>
              </a:lnSpc>
            </a:pPr>
            <a:r>
              <a:rPr lang="en-US" sz="3858">
                <a:solidFill>
                  <a:srgbClr val="FEFFFD"/>
                </a:solidFill>
                <a:latin typeface="Roboto"/>
              </a:rPr>
              <a:t>Port Scanning merupakan cara yang digunakan untuk memeriksa port pada suatu host, apakah port yang terbuka adalah port yang memang digunakan atau port yang tidak diketahui kegunaannya.</a:t>
            </a:r>
          </a:p>
          <a:p>
            <a:pPr>
              <a:lnSpc>
                <a:spcPts val="4630"/>
              </a:lnSpc>
            </a:pPr>
            <a:r>
              <a:rPr lang="en-US" sz="3858">
                <a:solidFill>
                  <a:srgbClr val="FEFFFD"/>
                </a:solidFill>
                <a:latin typeface="Roboto"/>
              </a:rPr>
              <a:t>Beberapa port yang sudah dikenal dan sering digunakan yaitu :</a:t>
            </a:r>
          </a:p>
          <a:p>
            <a:pPr>
              <a:lnSpc>
                <a:spcPts val="4630"/>
              </a:lnSpc>
            </a:pPr>
            <a:r>
              <a:rPr lang="en-US" sz="3858">
                <a:solidFill>
                  <a:srgbClr val="FEFFFD"/>
                </a:solidFill>
                <a:latin typeface="Roboto"/>
              </a:rPr>
              <a:t>Tabel 5.1 List Nomor Port dan Nama Protocol</a:t>
            </a:r>
          </a:p>
          <a:p>
            <a:pPr>
              <a:lnSpc>
                <a:spcPts val="809"/>
              </a:lnSpc>
            </a:pP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333" r="0" b="-9333"/>
            </a:stretch>
          </a:blipFill>
        </p:spPr>
      </p:sp>
      <p:sp>
        <p:nvSpPr>
          <p:cNvPr name="Freeform 3" id="3"/>
          <p:cNvSpPr/>
          <p:nvPr/>
        </p:nvSpPr>
        <p:spPr>
          <a:xfrm flipH="false" flipV="false" rot="0">
            <a:off x="6750634" y="627007"/>
            <a:ext cx="4420075" cy="9166926"/>
          </a:xfrm>
          <a:custGeom>
            <a:avLst/>
            <a:gdLst/>
            <a:ahLst/>
            <a:cxnLst/>
            <a:rect r="r" b="b" t="t" l="l"/>
            <a:pathLst>
              <a:path h="9166926" w="4420075">
                <a:moveTo>
                  <a:pt x="0" y="0"/>
                </a:moveTo>
                <a:lnTo>
                  <a:pt x="4420075" y="0"/>
                </a:lnTo>
                <a:lnTo>
                  <a:pt x="4420075" y="9166926"/>
                </a:lnTo>
                <a:lnTo>
                  <a:pt x="0" y="9166926"/>
                </a:lnTo>
                <a:lnTo>
                  <a:pt x="0" y="0"/>
                </a:lnTo>
                <a:close/>
              </a:path>
            </a:pathLst>
          </a:custGeom>
          <a:blipFill>
            <a:blip r:embed="rId3"/>
            <a:stretch>
              <a:fillRect l="-7892" t="0" r="0" b="0"/>
            </a:stretch>
          </a:blipFill>
        </p:spPr>
      </p:sp>
      <p:sp>
        <p:nvSpPr>
          <p:cNvPr name="TextBox 4" id="4"/>
          <p:cNvSpPr txBox="true"/>
          <p:nvPr/>
        </p:nvSpPr>
        <p:spPr>
          <a:xfrm rot="0">
            <a:off x="418697" y="-542925"/>
            <a:ext cx="11937364" cy="3124200"/>
          </a:xfrm>
          <a:prstGeom prst="rect">
            <a:avLst/>
          </a:prstGeom>
        </p:spPr>
        <p:txBody>
          <a:bodyPr anchor="t" rtlCol="false" tIns="0" lIns="0" bIns="0" rIns="0">
            <a:spAutoFit/>
          </a:bodyPr>
          <a:lstStyle/>
          <a:p>
            <a:pPr>
              <a:lnSpc>
                <a:spcPts val="8121"/>
              </a:lnSpc>
            </a:pPr>
          </a:p>
          <a:p>
            <a:pPr>
              <a:lnSpc>
                <a:spcPts val="6681"/>
              </a:lnSpc>
            </a:pPr>
            <a:r>
              <a:rPr lang="en-US" sz="5567">
                <a:solidFill>
                  <a:srgbClr val="FEFFFD"/>
                </a:solidFill>
                <a:latin typeface="Roboto Bold"/>
              </a:rPr>
              <a:t>Port Scanning</a:t>
            </a:r>
          </a:p>
          <a:p>
            <a:pPr>
              <a:lnSpc>
                <a:spcPts val="3561"/>
              </a:lnSpc>
            </a:pPr>
          </a:p>
          <a:p>
            <a:pPr>
              <a:lnSpc>
                <a:spcPts val="3081"/>
              </a:lnSpc>
            </a:pPr>
          </a:p>
          <a:p>
            <a:pPr>
              <a:lnSpc>
                <a:spcPts val="3081"/>
              </a:lnSpc>
            </a:pP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333" r="0" b="-9333"/>
            </a:stretch>
          </a:blipFill>
        </p:spPr>
      </p:sp>
      <p:sp>
        <p:nvSpPr>
          <p:cNvPr name="TextBox 3" id="3"/>
          <p:cNvSpPr txBox="true"/>
          <p:nvPr/>
        </p:nvSpPr>
        <p:spPr>
          <a:xfrm rot="0">
            <a:off x="3591381" y="2501570"/>
            <a:ext cx="11937364" cy="4229100"/>
          </a:xfrm>
          <a:prstGeom prst="rect">
            <a:avLst/>
          </a:prstGeom>
        </p:spPr>
        <p:txBody>
          <a:bodyPr anchor="t" rtlCol="false" tIns="0" lIns="0" bIns="0" rIns="0">
            <a:spAutoFit/>
          </a:bodyPr>
          <a:lstStyle/>
          <a:p>
            <a:pPr>
              <a:lnSpc>
                <a:spcPts val="8121"/>
              </a:lnSpc>
            </a:pPr>
          </a:p>
          <a:p>
            <a:pPr>
              <a:lnSpc>
                <a:spcPts val="15439"/>
              </a:lnSpc>
            </a:pPr>
            <a:r>
              <a:rPr lang="en-US" sz="12866">
                <a:solidFill>
                  <a:srgbClr val="FEFFFD"/>
                </a:solidFill>
                <a:latin typeface="Roboto Bold"/>
              </a:rPr>
              <a:t>Terima kasih</a:t>
            </a:r>
          </a:p>
          <a:p>
            <a:pPr>
              <a:lnSpc>
                <a:spcPts val="3561"/>
              </a:lnSpc>
            </a:pPr>
          </a:p>
          <a:p>
            <a:pPr>
              <a:lnSpc>
                <a:spcPts val="3081"/>
              </a:lnSpc>
            </a:pPr>
          </a:p>
          <a:p>
            <a:pPr>
              <a:lnSpc>
                <a:spcPts val="3081"/>
              </a:lnSpc>
            </a:pP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101010"/>
        </a:solidFill>
      </p:bgPr>
    </p:bg>
    <p:spTree>
      <p:nvGrpSpPr>
        <p:cNvPr id="1" name=""/>
        <p:cNvGrpSpPr/>
        <p:nvPr/>
      </p:nvGrpSpPr>
      <p:grpSpPr>
        <a:xfrm>
          <a:off x="0" y="0"/>
          <a:ext cx="0" cy="0"/>
          <a:chOff x="0" y="0"/>
          <a:chExt cx="0" cy="0"/>
        </a:xfrm>
      </p:grpSpPr>
      <p:sp>
        <p:nvSpPr>
          <p:cNvPr name="Freeform 2" id="2"/>
          <p:cNvSpPr/>
          <p:nvPr/>
        </p:nvSpPr>
        <p:spPr>
          <a:xfrm flipH="false" flipV="false" rot="0">
            <a:off x="9144000" y="1712723"/>
            <a:ext cx="8537098" cy="6342759"/>
          </a:xfrm>
          <a:custGeom>
            <a:avLst/>
            <a:gdLst/>
            <a:ahLst/>
            <a:cxnLst/>
            <a:rect r="r" b="b" t="t" l="l"/>
            <a:pathLst>
              <a:path h="6342759" w="8537098">
                <a:moveTo>
                  <a:pt x="0" y="0"/>
                </a:moveTo>
                <a:lnTo>
                  <a:pt x="8537098" y="0"/>
                </a:lnTo>
                <a:lnTo>
                  <a:pt x="8537098" y="6342759"/>
                </a:lnTo>
                <a:lnTo>
                  <a:pt x="0" y="6342759"/>
                </a:lnTo>
                <a:lnTo>
                  <a:pt x="0" y="0"/>
                </a:lnTo>
                <a:close/>
              </a:path>
            </a:pathLst>
          </a:custGeom>
          <a:blipFill>
            <a:blip r:embed="rId2"/>
            <a:stretch>
              <a:fillRect l="0" t="0" r="0" b="0"/>
            </a:stretch>
          </a:blipFill>
        </p:spPr>
      </p:sp>
      <p:grpSp>
        <p:nvGrpSpPr>
          <p:cNvPr name="Group 3" id="3"/>
          <p:cNvGrpSpPr/>
          <p:nvPr/>
        </p:nvGrpSpPr>
        <p:grpSpPr>
          <a:xfrm rot="0">
            <a:off x="1028700" y="1834515"/>
            <a:ext cx="7345424" cy="6099175"/>
            <a:chOff x="0" y="0"/>
            <a:chExt cx="9793899" cy="8132233"/>
          </a:xfrm>
        </p:grpSpPr>
        <p:sp>
          <p:nvSpPr>
            <p:cNvPr name="TextBox 4" id="4"/>
            <p:cNvSpPr txBox="true"/>
            <p:nvPr/>
          </p:nvSpPr>
          <p:spPr>
            <a:xfrm rot="0">
              <a:off x="0" y="-12065"/>
              <a:ext cx="9793899" cy="2930525"/>
            </a:xfrm>
            <a:prstGeom prst="rect">
              <a:avLst/>
            </a:prstGeom>
          </p:spPr>
          <p:txBody>
            <a:bodyPr anchor="t" rtlCol="false" tIns="0" lIns="0" bIns="0" rIns="0">
              <a:spAutoFit/>
            </a:bodyPr>
            <a:lstStyle/>
            <a:p>
              <a:pPr>
                <a:lnSpc>
                  <a:spcPts val="8640"/>
                </a:lnSpc>
              </a:pPr>
              <a:r>
                <a:rPr lang="en-US" sz="7200">
                  <a:solidFill>
                    <a:srgbClr val="FEFFFD"/>
                  </a:solidFill>
                  <a:latin typeface="Roboto Bold"/>
                </a:rPr>
                <a:t>PENGERTIAN WIRESHARK</a:t>
              </a:r>
            </a:p>
          </p:txBody>
        </p:sp>
        <p:sp>
          <p:nvSpPr>
            <p:cNvPr name="TextBox 5" id="5"/>
            <p:cNvSpPr txBox="true"/>
            <p:nvPr/>
          </p:nvSpPr>
          <p:spPr>
            <a:xfrm rot="0">
              <a:off x="0" y="4060613"/>
              <a:ext cx="9793899" cy="4062730"/>
            </a:xfrm>
            <a:prstGeom prst="rect">
              <a:avLst/>
            </a:prstGeom>
          </p:spPr>
          <p:txBody>
            <a:bodyPr anchor="t" rtlCol="false" tIns="0" lIns="0" bIns="0" rIns="0">
              <a:spAutoFit/>
            </a:bodyPr>
            <a:lstStyle/>
            <a:p>
              <a:pPr>
                <a:lnSpc>
                  <a:spcPts val="3465"/>
                </a:lnSpc>
              </a:pPr>
              <a:r>
                <a:rPr lang="en-US" sz="2475">
                  <a:solidFill>
                    <a:srgbClr val="FEFFFD"/>
                  </a:solidFill>
                  <a:latin typeface="Barlow"/>
                  <a:hlinkClick r:id="rId3" tooltip="https://www.wireshark.org/"/>
                </a:rPr>
                <a:t>Wireshark</a:t>
              </a:r>
              <a:r>
                <a:rPr lang="en-US" sz="2475">
                  <a:solidFill>
                    <a:srgbClr val="FEFFFD"/>
                  </a:solidFill>
                  <a:latin typeface="Barlow"/>
                </a:rPr>
                <a:t> adalah program perangkat lunak analisis protokol jaringan sumber terbuka, yang secara luas dianggap sebagai standar industri. Sebuah organisasi global yang terdiri dari spesialis jaringan dan pengembang perangkat lunak mendukung Wireshark dan terus melakukan pembaruan untuk teknologi jaringan baru dan metode enkripsi.</a:t>
              </a:r>
            </a:p>
          </p:txBody>
        </p:sp>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2E2D2D"/>
        </a:solidFill>
      </p:bgPr>
    </p:bg>
    <p:spTree>
      <p:nvGrpSpPr>
        <p:cNvPr id="1" name=""/>
        <p:cNvGrpSpPr/>
        <p:nvPr/>
      </p:nvGrpSpPr>
      <p:grpSpPr>
        <a:xfrm>
          <a:off x="0" y="0"/>
          <a:ext cx="0" cy="0"/>
          <a:chOff x="0" y="0"/>
          <a:chExt cx="0" cy="0"/>
        </a:xfrm>
      </p:grpSpPr>
      <p:sp>
        <p:nvSpPr>
          <p:cNvPr name="Freeform 2" id="2"/>
          <p:cNvSpPr/>
          <p:nvPr/>
        </p:nvSpPr>
        <p:spPr>
          <a:xfrm flipH="false" flipV="false" rot="0">
            <a:off x="378191" y="2790270"/>
            <a:ext cx="10088541" cy="5884982"/>
          </a:xfrm>
          <a:custGeom>
            <a:avLst/>
            <a:gdLst/>
            <a:ahLst/>
            <a:cxnLst/>
            <a:rect r="r" b="b" t="t" l="l"/>
            <a:pathLst>
              <a:path h="5884982" w="10088541">
                <a:moveTo>
                  <a:pt x="0" y="0"/>
                </a:moveTo>
                <a:lnTo>
                  <a:pt x="10088541" y="0"/>
                </a:lnTo>
                <a:lnTo>
                  <a:pt x="10088541" y="5884982"/>
                </a:lnTo>
                <a:lnTo>
                  <a:pt x="0" y="5884982"/>
                </a:lnTo>
                <a:lnTo>
                  <a:pt x="0" y="0"/>
                </a:lnTo>
                <a:close/>
              </a:path>
            </a:pathLst>
          </a:custGeom>
          <a:blipFill>
            <a:blip r:embed="rId2"/>
            <a:stretch>
              <a:fillRect l="0" t="0" r="0" b="0"/>
            </a:stretch>
          </a:blipFill>
        </p:spPr>
      </p:sp>
      <p:grpSp>
        <p:nvGrpSpPr>
          <p:cNvPr name="Group 3" id="3"/>
          <p:cNvGrpSpPr/>
          <p:nvPr/>
        </p:nvGrpSpPr>
        <p:grpSpPr>
          <a:xfrm rot="0">
            <a:off x="10993471" y="1128070"/>
            <a:ext cx="6395839" cy="7547182"/>
            <a:chOff x="0" y="0"/>
            <a:chExt cx="8527785" cy="10062910"/>
          </a:xfrm>
        </p:grpSpPr>
        <p:sp>
          <p:nvSpPr>
            <p:cNvPr name="TextBox 4" id="4"/>
            <p:cNvSpPr txBox="true"/>
            <p:nvPr/>
          </p:nvSpPr>
          <p:spPr>
            <a:xfrm rot="0">
              <a:off x="0" y="-13335"/>
              <a:ext cx="8527785" cy="2930525"/>
            </a:xfrm>
            <a:prstGeom prst="rect">
              <a:avLst/>
            </a:prstGeom>
          </p:spPr>
          <p:txBody>
            <a:bodyPr anchor="t" rtlCol="false" tIns="0" lIns="0" bIns="0" rIns="0">
              <a:spAutoFit/>
            </a:bodyPr>
            <a:lstStyle/>
            <a:p>
              <a:pPr>
                <a:lnSpc>
                  <a:spcPts val="8640"/>
                </a:lnSpc>
              </a:pPr>
              <a:r>
                <a:rPr lang="en-US" sz="7200">
                  <a:solidFill>
                    <a:srgbClr val="FEFFFD"/>
                  </a:solidFill>
                  <a:latin typeface="Roboto Bold"/>
                </a:rPr>
                <a:t>FUNGSI WIRESHARK</a:t>
              </a:r>
            </a:p>
          </p:txBody>
        </p:sp>
        <p:sp>
          <p:nvSpPr>
            <p:cNvPr name="TextBox 5" id="5"/>
            <p:cNvSpPr txBox="true"/>
            <p:nvPr/>
          </p:nvSpPr>
          <p:spPr>
            <a:xfrm rot="0">
              <a:off x="0" y="4626675"/>
              <a:ext cx="7377723" cy="5429885"/>
            </a:xfrm>
            <a:prstGeom prst="rect">
              <a:avLst/>
            </a:prstGeom>
          </p:spPr>
          <p:txBody>
            <a:bodyPr anchor="t" rtlCol="false" tIns="0" lIns="0" bIns="0" rIns="0">
              <a:spAutoFit/>
            </a:bodyPr>
            <a:lstStyle/>
            <a:p>
              <a:pPr>
                <a:lnSpc>
                  <a:spcPts val="3254"/>
                </a:lnSpc>
              </a:pPr>
              <a:r>
                <a:rPr lang="en-US" sz="2325">
                  <a:solidFill>
                    <a:srgbClr val="FEFFFD"/>
                  </a:solidFill>
                  <a:latin typeface="Barlow"/>
                </a:rPr>
                <a:t>Wireshark yang utama dipakai oleh network administrator untuk menganalisa kinerja jaringannya. Wireshark mampu menangkap paket-paket data atau informasi yang berjalan dalam jaringan yang terlihat. Semua jenis informasi ini dapat dengan mudah dianalisa yaitu dengan memakai sniffing, dengan sniffing diperoleh informasi penting seperti kata sandi akun lain.</a:t>
              </a:r>
            </a:p>
          </p:txBody>
        </p:sp>
      </p:gr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EFFFD"/>
        </a:solidFill>
      </p:bgPr>
    </p:bg>
    <p:spTree>
      <p:nvGrpSpPr>
        <p:cNvPr id="1" name=""/>
        <p:cNvGrpSpPr/>
        <p:nvPr/>
      </p:nvGrpSpPr>
      <p:grpSpPr>
        <a:xfrm>
          <a:off x="0" y="0"/>
          <a:ext cx="0" cy="0"/>
          <a:chOff x="0" y="0"/>
          <a:chExt cx="0" cy="0"/>
        </a:xfrm>
      </p:grpSpPr>
      <p:sp>
        <p:nvSpPr>
          <p:cNvPr name="Freeform 2" id="2"/>
          <p:cNvSpPr/>
          <p:nvPr/>
        </p:nvSpPr>
        <p:spPr>
          <a:xfrm flipH="false" flipV="false" rot="0">
            <a:off x="9144000" y="3611348"/>
            <a:ext cx="8369602" cy="3943370"/>
          </a:xfrm>
          <a:custGeom>
            <a:avLst/>
            <a:gdLst/>
            <a:ahLst/>
            <a:cxnLst/>
            <a:rect r="r" b="b" t="t" l="l"/>
            <a:pathLst>
              <a:path h="3943370" w="8369602">
                <a:moveTo>
                  <a:pt x="0" y="0"/>
                </a:moveTo>
                <a:lnTo>
                  <a:pt x="8369602" y="0"/>
                </a:lnTo>
                <a:lnTo>
                  <a:pt x="8369602" y="3943370"/>
                </a:lnTo>
                <a:lnTo>
                  <a:pt x="0" y="3943370"/>
                </a:lnTo>
                <a:lnTo>
                  <a:pt x="0" y="0"/>
                </a:lnTo>
                <a:close/>
              </a:path>
            </a:pathLst>
          </a:custGeom>
          <a:blipFill>
            <a:blip r:embed="rId2"/>
            <a:stretch>
              <a:fillRect l="0" t="0" r="0" b="0"/>
            </a:stretch>
          </a:blipFill>
        </p:spPr>
      </p:sp>
      <p:grpSp>
        <p:nvGrpSpPr>
          <p:cNvPr name="Group 3" id="3"/>
          <p:cNvGrpSpPr/>
          <p:nvPr/>
        </p:nvGrpSpPr>
        <p:grpSpPr>
          <a:xfrm rot="0">
            <a:off x="1476636" y="1477399"/>
            <a:ext cx="7048972" cy="7332202"/>
            <a:chOff x="0" y="0"/>
            <a:chExt cx="9398629" cy="9776270"/>
          </a:xfrm>
        </p:grpSpPr>
        <p:sp>
          <p:nvSpPr>
            <p:cNvPr name="TextBox 4" id="4"/>
            <p:cNvSpPr txBox="true"/>
            <p:nvPr/>
          </p:nvSpPr>
          <p:spPr>
            <a:xfrm rot="0">
              <a:off x="0" y="-12065"/>
              <a:ext cx="9398629" cy="2346325"/>
            </a:xfrm>
            <a:prstGeom prst="rect">
              <a:avLst/>
            </a:prstGeom>
          </p:spPr>
          <p:txBody>
            <a:bodyPr anchor="t" rtlCol="false" tIns="0" lIns="0" bIns="0" rIns="0">
              <a:spAutoFit/>
            </a:bodyPr>
            <a:lstStyle/>
            <a:p>
              <a:pPr>
                <a:lnSpc>
                  <a:spcPts val="6934"/>
                </a:lnSpc>
              </a:pPr>
              <a:r>
                <a:rPr lang="en-US" sz="5779">
                  <a:solidFill>
                    <a:srgbClr val="101010"/>
                  </a:solidFill>
                  <a:latin typeface="Roboto Bold"/>
                </a:rPr>
                <a:t>BAGAIMANA CARA KERJA WIRESHARK?</a:t>
              </a:r>
            </a:p>
          </p:txBody>
        </p:sp>
        <p:sp>
          <p:nvSpPr>
            <p:cNvPr name="TextBox 5" id="5"/>
            <p:cNvSpPr txBox="true"/>
            <p:nvPr/>
          </p:nvSpPr>
          <p:spPr>
            <a:xfrm rot="0">
              <a:off x="0" y="3104960"/>
              <a:ext cx="7818000" cy="6681470"/>
            </a:xfrm>
            <a:prstGeom prst="rect">
              <a:avLst/>
            </a:prstGeom>
          </p:spPr>
          <p:txBody>
            <a:bodyPr anchor="t" rtlCol="false" tIns="0" lIns="0" bIns="0" rIns="0">
              <a:spAutoFit/>
            </a:bodyPr>
            <a:lstStyle/>
            <a:p>
              <a:pPr>
                <a:lnSpc>
                  <a:spcPts val="3359"/>
                </a:lnSpc>
              </a:pPr>
              <a:r>
                <a:rPr lang="en-US" sz="2400">
                  <a:solidFill>
                    <a:srgbClr val="101010"/>
                  </a:solidFill>
                  <a:latin typeface="Barlow"/>
                </a:rPr>
                <a:t>Wireshark adalah alat sniffer dan analisis paket. Ini menangkap lalu lintas jaringan antara lain dari koneksi ethernet, Bluetooth, nirkabel (IEEE.802.11), token ring, dan frame relay, dan menyimpan data tersebut untuk analisis offline. </a:t>
              </a:r>
            </a:p>
            <a:p>
              <a:pPr>
                <a:lnSpc>
                  <a:spcPts val="3359"/>
                </a:lnSpc>
              </a:pPr>
            </a:p>
            <a:p>
              <a:pPr>
                <a:lnSpc>
                  <a:spcPts val="3359"/>
                </a:lnSpc>
              </a:pPr>
            </a:p>
            <a:p>
              <a:pPr>
                <a:lnSpc>
                  <a:spcPts val="3359"/>
                </a:lnSpc>
              </a:pPr>
              <a:r>
                <a:rPr lang="en-US" sz="2400">
                  <a:solidFill>
                    <a:srgbClr val="101010"/>
                  </a:solidFill>
                  <a:latin typeface="Barlow"/>
                </a:rPr>
                <a:t>Catatan Editor: “Paket” adalah satu pesan dari protokol jaringan apa pun (misalnya, TCP, DNS, dll.).</a:t>
              </a:r>
            </a:p>
            <a:p>
              <a:pPr>
                <a:lnSpc>
                  <a:spcPts val="3359"/>
                </a:lnSpc>
              </a:pPr>
            </a:p>
          </p:txBody>
        </p:sp>
      </p:gr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101010"/>
        </a:solidFill>
      </p:bgPr>
    </p:bg>
    <p:spTree>
      <p:nvGrpSpPr>
        <p:cNvPr id="1" name=""/>
        <p:cNvGrpSpPr/>
        <p:nvPr/>
      </p:nvGrpSpPr>
      <p:grpSpPr>
        <a:xfrm>
          <a:off x="0" y="0"/>
          <a:ext cx="0" cy="0"/>
          <a:chOff x="0" y="0"/>
          <a:chExt cx="0" cy="0"/>
        </a:xfrm>
      </p:grpSpPr>
      <p:sp>
        <p:nvSpPr>
          <p:cNvPr name="Freeform 2" id="2"/>
          <p:cNvSpPr/>
          <p:nvPr/>
        </p:nvSpPr>
        <p:spPr>
          <a:xfrm flipH="false" flipV="false" rot="0">
            <a:off x="9144000" y="3611348"/>
            <a:ext cx="8369602" cy="3943370"/>
          </a:xfrm>
          <a:custGeom>
            <a:avLst/>
            <a:gdLst/>
            <a:ahLst/>
            <a:cxnLst/>
            <a:rect r="r" b="b" t="t" l="l"/>
            <a:pathLst>
              <a:path h="3943370" w="8369602">
                <a:moveTo>
                  <a:pt x="0" y="0"/>
                </a:moveTo>
                <a:lnTo>
                  <a:pt x="8369602" y="0"/>
                </a:lnTo>
                <a:lnTo>
                  <a:pt x="8369602" y="3943370"/>
                </a:lnTo>
                <a:lnTo>
                  <a:pt x="0" y="3943370"/>
                </a:lnTo>
                <a:lnTo>
                  <a:pt x="0" y="0"/>
                </a:lnTo>
                <a:close/>
              </a:path>
            </a:pathLst>
          </a:custGeom>
          <a:blipFill>
            <a:blip r:embed="rId2"/>
            <a:stretch>
              <a:fillRect l="0" t="0" r="0" b="0"/>
            </a:stretch>
          </a:blipFill>
        </p:spPr>
      </p:sp>
      <p:grpSp>
        <p:nvGrpSpPr>
          <p:cNvPr name="Group 3" id="3"/>
          <p:cNvGrpSpPr/>
          <p:nvPr/>
        </p:nvGrpSpPr>
        <p:grpSpPr>
          <a:xfrm rot="0">
            <a:off x="1851256" y="484518"/>
            <a:ext cx="6398080" cy="9317964"/>
            <a:chOff x="0" y="0"/>
            <a:chExt cx="8530774" cy="12423952"/>
          </a:xfrm>
        </p:grpSpPr>
        <p:sp>
          <p:nvSpPr>
            <p:cNvPr name="TextBox 4" id="4"/>
            <p:cNvSpPr txBox="true"/>
            <p:nvPr/>
          </p:nvSpPr>
          <p:spPr>
            <a:xfrm rot="0">
              <a:off x="0" y="-11830"/>
              <a:ext cx="8530774" cy="2130548"/>
            </a:xfrm>
            <a:prstGeom prst="rect">
              <a:avLst/>
            </a:prstGeom>
          </p:spPr>
          <p:txBody>
            <a:bodyPr anchor="t" rtlCol="false" tIns="0" lIns="0" bIns="0" rIns="0">
              <a:spAutoFit/>
            </a:bodyPr>
            <a:lstStyle/>
            <a:p>
              <a:pPr>
                <a:lnSpc>
                  <a:spcPts val="6294"/>
                </a:lnSpc>
              </a:pPr>
              <a:r>
                <a:rPr lang="en-US" sz="5245">
                  <a:solidFill>
                    <a:srgbClr val="FEFFFD"/>
                  </a:solidFill>
                  <a:latin typeface="Roboto Bold"/>
                </a:rPr>
                <a:t>BAGAIMANA CARA KERJA WIRESHARK?</a:t>
              </a:r>
            </a:p>
          </p:txBody>
        </p:sp>
        <p:sp>
          <p:nvSpPr>
            <p:cNvPr name="TextBox 5" id="5"/>
            <p:cNvSpPr txBox="true"/>
            <p:nvPr/>
          </p:nvSpPr>
          <p:spPr>
            <a:xfrm rot="0">
              <a:off x="0" y="2822500"/>
              <a:ext cx="7096098" cy="9610674"/>
            </a:xfrm>
            <a:prstGeom prst="rect">
              <a:avLst/>
            </a:prstGeom>
          </p:spPr>
          <p:txBody>
            <a:bodyPr anchor="t" rtlCol="false" tIns="0" lIns="0" bIns="0" rIns="0">
              <a:spAutoFit/>
            </a:bodyPr>
            <a:lstStyle/>
            <a:p>
              <a:pPr>
                <a:lnSpc>
                  <a:spcPts val="3049"/>
                </a:lnSpc>
              </a:pPr>
              <a:r>
                <a:rPr lang="en-US" sz="2178">
                  <a:solidFill>
                    <a:srgbClr val="FEFFFD"/>
                  </a:solidFill>
                  <a:latin typeface="Barlow"/>
                </a:rPr>
                <a:t>Catatan Editor 2: Lalu lintas LAN berada dalam mode siaran, artinya satu komputer dengan Wireshark dapat melihat lalu lintas antara dua komputer lainnya. Untuk melihat lalu lintas ke situs eksternal, Anda perlu menangkap paket di komputer lokal. </a:t>
              </a:r>
            </a:p>
            <a:p>
              <a:pPr>
                <a:lnSpc>
                  <a:spcPts val="3049"/>
                </a:lnSpc>
              </a:pPr>
            </a:p>
            <a:p>
              <a:pPr>
                <a:lnSpc>
                  <a:spcPts val="3049"/>
                </a:lnSpc>
              </a:pPr>
              <a:r>
                <a:rPr lang="en-US" sz="2178">
                  <a:solidFill>
                    <a:srgbClr val="FEFFFD"/>
                  </a:solidFill>
                  <a:latin typeface="Barlow"/>
                </a:rPr>
                <a:t>Wireshark memungkinkan Anda memfilter log sebelum pengambilan dimulai atau selama analisis, sehingga Anda dapat mempersempit dan membidik apa yang Anda cari dalam jejak jaringan. Misalnya, Anda dapat menyetel filter untuk melihat lalu lintas TCP antara dua alamat IP, atau Anda dapat menyetelnya hanya untuk menampilkan paket yang dikirim dari satu komputer. Filter di Wireshark adalah salah satu alasan utama mengapa Wireshark menjadi alat standar untuk analisis paket.</a:t>
              </a:r>
            </a:p>
          </p:txBody>
        </p:sp>
      </p:grpSp>
    </p:spTree>
  </p:cSld>
  <p:clrMapOvr>
    <a:masterClrMapping/>
  </p:clrMapOvr>
</p:sld>
</file>

<file path=ppt/slides/slide7.xml><?xml version="1.0" encoding="utf-8"?>
<p:sld xmlns:p="http://schemas.openxmlformats.org/presentationml/2006/main" xmlns:a="http://schemas.openxmlformats.org/drawingml/2006/main">
  <p:cSld>
    <p:bg>
      <p:bgPr>
        <a:solidFill>
          <a:srgbClr val="101010"/>
        </a:solidFill>
      </p:bgPr>
    </p:bg>
    <p:spTree>
      <p:nvGrpSpPr>
        <p:cNvPr id="1" name=""/>
        <p:cNvGrpSpPr/>
        <p:nvPr/>
      </p:nvGrpSpPr>
      <p:grpSpPr>
        <a:xfrm>
          <a:off x="0" y="0"/>
          <a:ext cx="0" cy="0"/>
          <a:chOff x="0" y="0"/>
          <a:chExt cx="0" cy="0"/>
        </a:xfrm>
      </p:grpSpPr>
      <p:sp>
        <p:nvSpPr>
          <p:cNvPr name="TextBox 2" id="2"/>
          <p:cNvSpPr txBox="true"/>
          <p:nvPr/>
        </p:nvSpPr>
        <p:spPr>
          <a:xfrm rot="0">
            <a:off x="1028700" y="3903507"/>
            <a:ext cx="6612971" cy="1819275"/>
          </a:xfrm>
          <a:prstGeom prst="rect">
            <a:avLst/>
          </a:prstGeom>
        </p:spPr>
        <p:txBody>
          <a:bodyPr anchor="t" rtlCol="false" tIns="0" lIns="0" bIns="0" rIns="0">
            <a:spAutoFit/>
          </a:bodyPr>
          <a:lstStyle/>
          <a:p>
            <a:pPr>
              <a:lnSpc>
                <a:spcPts val="7175"/>
              </a:lnSpc>
            </a:pPr>
            <a:r>
              <a:rPr lang="en-US" sz="5979">
                <a:solidFill>
                  <a:srgbClr val="FEFFFD"/>
                </a:solidFill>
                <a:latin typeface="Roboto Bold"/>
              </a:rPr>
              <a:t>FITUR WIRESHARK</a:t>
            </a:r>
          </a:p>
          <a:p>
            <a:pPr>
              <a:lnSpc>
                <a:spcPts val="7175"/>
              </a:lnSpc>
            </a:pPr>
          </a:p>
        </p:txBody>
      </p:sp>
      <p:grpSp>
        <p:nvGrpSpPr>
          <p:cNvPr name="Group 3" id="3"/>
          <p:cNvGrpSpPr/>
          <p:nvPr/>
        </p:nvGrpSpPr>
        <p:grpSpPr>
          <a:xfrm rot="0">
            <a:off x="8930994" y="1782535"/>
            <a:ext cx="7933248" cy="6074666"/>
            <a:chOff x="0" y="0"/>
            <a:chExt cx="10577664" cy="8099554"/>
          </a:xfrm>
        </p:grpSpPr>
        <p:sp>
          <p:nvSpPr>
            <p:cNvPr name="TextBox 4" id="4"/>
            <p:cNvSpPr txBox="true"/>
            <p:nvPr/>
          </p:nvSpPr>
          <p:spPr>
            <a:xfrm rot="0">
              <a:off x="0" y="-76200"/>
              <a:ext cx="10577664" cy="2124647"/>
            </a:xfrm>
            <a:prstGeom prst="rect">
              <a:avLst/>
            </a:prstGeom>
          </p:spPr>
          <p:txBody>
            <a:bodyPr anchor="t" rtlCol="false" tIns="0" lIns="0" bIns="0" rIns="0">
              <a:spAutoFit/>
            </a:bodyPr>
            <a:lstStyle/>
            <a:p>
              <a:pPr>
                <a:lnSpc>
                  <a:spcPts val="3251"/>
                </a:lnSpc>
              </a:pPr>
              <a:r>
                <a:rPr lang="en-US" sz="2032">
                  <a:solidFill>
                    <a:srgbClr val="FEFFFD"/>
                  </a:solidFill>
                  <a:latin typeface="Barlow"/>
                </a:rPr>
                <a:t>Multiplatform, bisa dipakai untuk beberapa basis sistem operasi (Unix, Mac, Windows, serta Linux)</a:t>
              </a:r>
            </a:p>
            <a:p>
              <a:pPr>
                <a:lnSpc>
                  <a:spcPts val="3251"/>
                </a:lnSpc>
              </a:pPr>
            </a:p>
            <a:p>
              <a:pPr>
                <a:lnSpc>
                  <a:spcPts val="3251"/>
                </a:lnSpc>
              </a:pPr>
            </a:p>
          </p:txBody>
        </p:sp>
        <p:sp>
          <p:nvSpPr>
            <p:cNvPr name="TextBox 5" id="5"/>
            <p:cNvSpPr txBox="true"/>
            <p:nvPr/>
          </p:nvSpPr>
          <p:spPr>
            <a:xfrm rot="0">
              <a:off x="0" y="4315671"/>
              <a:ext cx="10577664" cy="485066"/>
            </a:xfrm>
            <a:prstGeom prst="rect">
              <a:avLst/>
            </a:prstGeom>
          </p:spPr>
          <p:txBody>
            <a:bodyPr anchor="t" rtlCol="false" tIns="0" lIns="0" bIns="0" rIns="0">
              <a:spAutoFit/>
            </a:bodyPr>
            <a:lstStyle/>
            <a:p>
              <a:pPr>
                <a:lnSpc>
                  <a:spcPts val="3251"/>
                </a:lnSpc>
              </a:pPr>
            </a:p>
          </p:txBody>
        </p:sp>
        <p:sp>
          <p:nvSpPr>
            <p:cNvPr name="TextBox 6" id="6"/>
            <p:cNvSpPr txBox="true"/>
            <p:nvPr/>
          </p:nvSpPr>
          <p:spPr>
            <a:xfrm rot="0">
              <a:off x="0" y="7067962"/>
              <a:ext cx="10577664" cy="1031593"/>
            </a:xfrm>
            <a:prstGeom prst="rect">
              <a:avLst/>
            </a:prstGeom>
          </p:spPr>
          <p:txBody>
            <a:bodyPr anchor="t" rtlCol="false" tIns="0" lIns="0" bIns="0" rIns="0">
              <a:spAutoFit/>
            </a:bodyPr>
            <a:lstStyle/>
            <a:p>
              <a:pPr>
                <a:lnSpc>
                  <a:spcPts val="3251"/>
                </a:lnSpc>
              </a:pPr>
            </a:p>
            <a:p>
              <a:pPr>
                <a:lnSpc>
                  <a:spcPts val="3251"/>
                </a:lnSpc>
              </a:pPr>
            </a:p>
          </p:txBody>
        </p:sp>
        <p:sp>
          <p:nvSpPr>
            <p:cNvPr name="AutoShape 7" id="7"/>
            <p:cNvSpPr/>
            <p:nvPr/>
          </p:nvSpPr>
          <p:spPr>
            <a:xfrm>
              <a:off x="0" y="2853096"/>
              <a:ext cx="10577664" cy="0"/>
            </a:xfrm>
            <a:prstGeom prst="line">
              <a:avLst/>
            </a:prstGeom>
            <a:ln cap="rnd" w="47524">
              <a:solidFill>
                <a:srgbClr val="FEFFFD"/>
              </a:solidFill>
              <a:prstDash val="sysDot"/>
              <a:headEnd type="none" len="sm" w="sm"/>
              <a:tailEnd type="none" len="sm" w="sm"/>
            </a:ln>
          </p:spPr>
        </p:sp>
        <p:sp>
          <p:nvSpPr>
            <p:cNvPr name="AutoShape 8" id="8"/>
            <p:cNvSpPr/>
            <p:nvPr/>
          </p:nvSpPr>
          <p:spPr>
            <a:xfrm>
              <a:off x="0" y="5605387"/>
              <a:ext cx="10577664" cy="0"/>
            </a:xfrm>
            <a:prstGeom prst="line">
              <a:avLst/>
            </a:prstGeom>
            <a:ln cap="rnd" w="47524">
              <a:solidFill>
                <a:srgbClr val="FEFFFD"/>
              </a:solidFill>
              <a:prstDash val="sysDot"/>
              <a:headEnd type="none" len="sm" w="sm"/>
              <a:tailEnd type="none" len="sm" w="sm"/>
            </a:ln>
          </p:spPr>
        </p:sp>
      </p:grpSp>
      <p:sp>
        <p:nvSpPr>
          <p:cNvPr name="TextBox 9" id="9"/>
          <p:cNvSpPr txBox="true"/>
          <p:nvPr/>
        </p:nvSpPr>
        <p:spPr>
          <a:xfrm rot="0">
            <a:off x="8930994" y="2676765"/>
            <a:ext cx="12947452" cy="4317020"/>
          </a:xfrm>
          <a:prstGeom prst="rect">
            <a:avLst/>
          </a:prstGeom>
        </p:spPr>
        <p:txBody>
          <a:bodyPr anchor="t" rtlCol="false" tIns="0" lIns="0" bIns="0" rIns="0">
            <a:spAutoFit/>
          </a:bodyPr>
          <a:lstStyle/>
          <a:p>
            <a:pPr>
              <a:lnSpc>
                <a:spcPts val="2630"/>
              </a:lnSpc>
              <a:spcBef>
                <a:spcPct val="0"/>
              </a:spcBef>
            </a:pPr>
            <a:r>
              <a:rPr lang="en-US" sz="1644">
                <a:solidFill>
                  <a:srgbClr val="FEFFFD"/>
                </a:solidFill>
                <a:latin typeface="Barlow"/>
              </a:rPr>
              <a:t>Bisa menampilkan informasi protokol jaringan dari paket data secara komplit</a:t>
            </a:r>
          </a:p>
          <a:p>
            <a:pPr>
              <a:lnSpc>
                <a:spcPts val="2630"/>
              </a:lnSpc>
              <a:spcBef>
                <a:spcPct val="0"/>
              </a:spcBef>
            </a:pPr>
          </a:p>
          <a:p>
            <a:pPr>
              <a:lnSpc>
                <a:spcPts val="2630"/>
              </a:lnSpc>
              <a:spcBef>
                <a:spcPct val="0"/>
              </a:spcBef>
            </a:pPr>
            <a:r>
              <a:rPr lang="en-US" sz="1644">
                <a:solidFill>
                  <a:srgbClr val="FEFFFD"/>
                </a:solidFill>
                <a:latin typeface="Barlow"/>
              </a:rPr>
              <a:t>- Paket data bisa disimpan jadi file serta nantinya bisa di buka kembali untuk analisa lebih lanjut</a:t>
            </a:r>
          </a:p>
          <a:p>
            <a:pPr>
              <a:lnSpc>
                <a:spcPts val="2630"/>
              </a:lnSpc>
              <a:spcBef>
                <a:spcPct val="0"/>
              </a:spcBef>
            </a:pPr>
          </a:p>
          <a:p>
            <a:pPr>
              <a:lnSpc>
                <a:spcPts val="2630"/>
              </a:lnSpc>
              <a:spcBef>
                <a:spcPct val="0"/>
              </a:spcBef>
            </a:pPr>
            <a:r>
              <a:rPr lang="en-US" sz="1644">
                <a:solidFill>
                  <a:srgbClr val="FEFFFD"/>
                </a:solidFill>
                <a:latin typeface="Barlow"/>
              </a:rPr>
              <a:t>- Filtering paket data jaringan</a:t>
            </a:r>
          </a:p>
          <a:p>
            <a:pPr>
              <a:lnSpc>
                <a:spcPts val="2630"/>
              </a:lnSpc>
              <a:spcBef>
                <a:spcPct val="0"/>
              </a:spcBef>
            </a:pPr>
          </a:p>
          <a:p>
            <a:pPr>
              <a:lnSpc>
                <a:spcPts val="2630"/>
              </a:lnSpc>
              <a:spcBef>
                <a:spcPct val="0"/>
              </a:spcBef>
            </a:pPr>
            <a:r>
              <a:rPr lang="en-US" sz="1644">
                <a:solidFill>
                  <a:srgbClr val="FEFFFD"/>
                </a:solidFill>
                <a:latin typeface="Barlow"/>
              </a:rPr>
              <a:t>- Pencarian paket data dengan persyaratan spesifik</a:t>
            </a:r>
          </a:p>
          <a:p>
            <a:pPr>
              <a:lnSpc>
                <a:spcPts val="2630"/>
              </a:lnSpc>
              <a:spcBef>
                <a:spcPct val="0"/>
              </a:spcBef>
            </a:pPr>
          </a:p>
          <a:p>
            <a:pPr>
              <a:lnSpc>
                <a:spcPts val="2630"/>
              </a:lnSpc>
              <a:spcBef>
                <a:spcPct val="0"/>
              </a:spcBef>
            </a:pPr>
            <a:r>
              <a:rPr lang="en-US" sz="1644">
                <a:solidFill>
                  <a:srgbClr val="FEFFFD"/>
                </a:solidFill>
                <a:latin typeface="Barlow"/>
              </a:rPr>
              <a:t>- Pewarnaan penampilan paket data untuk memudahkan analisis paket data</a:t>
            </a:r>
          </a:p>
          <a:p>
            <a:pPr>
              <a:lnSpc>
                <a:spcPts val="2630"/>
              </a:lnSpc>
              <a:spcBef>
                <a:spcPct val="0"/>
              </a:spcBef>
            </a:pPr>
          </a:p>
          <a:p>
            <a:pPr>
              <a:lnSpc>
                <a:spcPts val="2630"/>
              </a:lnSpc>
              <a:spcBef>
                <a:spcPct val="0"/>
              </a:spcBef>
            </a:pPr>
            <a:r>
              <a:rPr lang="en-US" sz="1644">
                <a:solidFill>
                  <a:srgbClr val="FEFFFD"/>
                </a:solidFill>
                <a:latin typeface="Barlow"/>
              </a:rPr>
              <a:t>- Menampilkan data statistik</a:t>
            </a:r>
          </a:p>
          <a:p>
            <a:pPr>
              <a:lnSpc>
                <a:spcPts val="2630"/>
              </a:lnSpc>
              <a:spcBef>
                <a:spcPct val="0"/>
              </a:spcBef>
            </a:pPr>
          </a:p>
          <a:p>
            <a:pPr>
              <a:lnSpc>
                <a:spcPts val="2630"/>
              </a:lnSpc>
              <a:spcBef>
                <a:spcPct val="0"/>
              </a:spcBef>
            </a:pPr>
            <a:r>
              <a:rPr lang="en-US" sz="1644">
                <a:solidFill>
                  <a:srgbClr val="FEFFFD"/>
                </a:solidFill>
                <a:latin typeface="Barlow"/>
              </a:rPr>
              <a:t>- Untuk lakukan capture paket data yang keluar maupun masuk pada jaringan, wireshark membutuhkan piranti fisik NIC (Network Interface Card).</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sp>
        <p:nvSpPr>
          <p:cNvPr name="TextBox 3" id="3"/>
          <p:cNvSpPr txBox="true"/>
          <p:nvPr/>
        </p:nvSpPr>
        <p:spPr>
          <a:xfrm rot="0">
            <a:off x="4194077" y="496155"/>
            <a:ext cx="10750062" cy="1631950"/>
          </a:xfrm>
          <a:prstGeom prst="rect">
            <a:avLst/>
          </a:prstGeom>
        </p:spPr>
        <p:txBody>
          <a:bodyPr anchor="t" rtlCol="false" tIns="0" lIns="0" bIns="0" rIns="0">
            <a:spAutoFit/>
          </a:bodyPr>
          <a:lstStyle/>
          <a:p>
            <a:pPr>
              <a:lnSpc>
                <a:spcPts val="6500"/>
              </a:lnSpc>
            </a:pPr>
            <a:r>
              <a:rPr lang="en-US" sz="5000">
                <a:solidFill>
                  <a:srgbClr val="FEFFFD"/>
                </a:solidFill>
                <a:latin typeface="Roboto Bold"/>
              </a:rPr>
              <a:t>Tutorial Menggunakan Wireshark</a:t>
            </a:r>
          </a:p>
          <a:p>
            <a:pPr>
              <a:lnSpc>
                <a:spcPts val="6500"/>
              </a:lnSpc>
            </a:pPr>
          </a:p>
        </p:txBody>
      </p:sp>
      <p:sp>
        <p:nvSpPr>
          <p:cNvPr name="TextBox 4" id="4"/>
          <p:cNvSpPr txBox="true"/>
          <p:nvPr/>
        </p:nvSpPr>
        <p:spPr>
          <a:xfrm rot="0">
            <a:off x="1028700" y="1775831"/>
            <a:ext cx="10750062" cy="1411605"/>
          </a:xfrm>
          <a:prstGeom prst="rect">
            <a:avLst/>
          </a:prstGeom>
        </p:spPr>
        <p:txBody>
          <a:bodyPr anchor="t" rtlCol="false" tIns="0" lIns="0" bIns="0" rIns="0">
            <a:spAutoFit/>
          </a:bodyPr>
          <a:lstStyle/>
          <a:p>
            <a:pPr>
              <a:lnSpc>
                <a:spcPts val="4810"/>
              </a:lnSpc>
            </a:pPr>
            <a:r>
              <a:rPr lang="en-US" sz="3700">
                <a:solidFill>
                  <a:srgbClr val="FEFFFD"/>
                </a:solidFill>
                <a:latin typeface="Roboto Bold"/>
              </a:rPr>
              <a:t>Melakukan Sniffing</a:t>
            </a:r>
          </a:p>
          <a:p>
            <a:pPr>
              <a:lnSpc>
                <a:spcPts val="6500"/>
              </a:lnSpc>
            </a:pPr>
          </a:p>
        </p:txBody>
      </p:sp>
      <p:sp>
        <p:nvSpPr>
          <p:cNvPr name="TextBox 5" id="5"/>
          <p:cNvSpPr txBox="true"/>
          <p:nvPr/>
        </p:nvSpPr>
        <p:spPr>
          <a:xfrm rot="0">
            <a:off x="1191213" y="2793134"/>
            <a:ext cx="10750062" cy="1631949"/>
          </a:xfrm>
          <a:prstGeom prst="rect">
            <a:avLst/>
          </a:prstGeom>
        </p:spPr>
        <p:txBody>
          <a:bodyPr anchor="t" rtlCol="false" tIns="0" lIns="0" bIns="0" rIns="0">
            <a:spAutoFit/>
          </a:bodyPr>
          <a:lstStyle/>
          <a:p>
            <a:pPr>
              <a:lnSpc>
                <a:spcPts val="2600"/>
              </a:lnSpc>
            </a:pPr>
            <a:r>
              <a:rPr lang="en-US" sz="2000">
                <a:solidFill>
                  <a:srgbClr val="FEFFFD"/>
                </a:solidFill>
                <a:latin typeface="Roboto Bold"/>
              </a:rPr>
              <a:t>Apabila sudah selesai menginstall wireshark, kita dapat langsung melakukan sniffing terhadap paket data yang kita capture dari wireshark. Cara capture data pakai wireshark tau semua kan? hehehe. Untuk melakukan sniffing, pastikan komputer yang akan digunakan sudah terhubung dengan jaringan yang akan di-sniff. Carane piye om? Berikut ini merupakan langkah-langkah untuk melakukan sniffing dengan wireshark.</a:t>
            </a:r>
          </a:p>
        </p:txBody>
      </p:sp>
      <p:sp>
        <p:nvSpPr>
          <p:cNvPr name="TextBox 6" id="6"/>
          <p:cNvSpPr txBox="true"/>
          <p:nvPr/>
        </p:nvSpPr>
        <p:spPr>
          <a:xfrm rot="0">
            <a:off x="1028700" y="4626054"/>
            <a:ext cx="14292836" cy="5300979"/>
          </a:xfrm>
          <a:prstGeom prst="rect">
            <a:avLst/>
          </a:prstGeom>
        </p:spPr>
        <p:txBody>
          <a:bodyPr anchor="t" rtlCol="false" tIns="0" lIns="0" bIns="0" rIns="0">
            <a:spAutoFit/>
          </a:bodyPr>
          <a:lstStyle/>
          <a:p>
            <a:pPr marL="367047" indent="-183523" lvl="1">
              <a:lnSpc>
                <a:spcPts val="2210"/>
              </a:lnSpc>
              <a:buFont typeface="Arial"/>
              <a:buChar char="•"/>
            </a:pPr>
            <a:r>
              <a:rPr lang="en-US" sz="1700">
                <a:solidFill>
                  <a:srgbClr val="FEFFFD"/>
                </a:solidFill>
                <a:latin typeface="Roboto Bold"/>
              </a:rPr>
              <a:t>alankan wireshark</a:t>
            </a:r>
          </a:p>
          <a:p>
            <a:pPr marL="367047" indent="-183523" lvl="1">
              <a:lnSpc>
                <a:spcPts val="2210"/>
              </a:lnSpc>
              <a:buFont typeface="Arial"/>
              <a:buChar char="•"/>
            </a:pPr>
            <a:r>
              <a:rPr lang="en-US" sz="1700">
                <a:solidFill>
                  <a:srgbClr val="FEFFFD"/>
                </a:solidFill>
                <a:latin typeface="Roboto Bold"/>
              </a:rPr>
              <a:t>Klik menu capture dan pilih Interface seperti yang terlihat pada gambar berikut.  Gambar 2.1 - Menu Capture Wireshark</a:t>
            </a:r>
          </a:p>
          <a:p>
            <a:pPr marL="367047" indent="-183523" lvl="1">
              <a:lnSpc>
                <a:spcPts val="2210"/>
              </a:lnSpc>
              <a:buFont typeface="Arial"/>
              <a:buChar char="•"/>
            </a:pPr>
            <a:r>
              <a:rPr lang="en-US" sz="1700">
                <a:solidFill>
                  <a:srgbClr val="FEFFFD"/>
                </a:solidFill>
                <a:latin typeface="Roboto Bold"/>
              </a:rPr>
              <a:t>Setelah menu interface di klik, maka akan ada kotak dialog wireshark seperti pada gambar 2.2 dibawah ini :  Gambar 2.2 - Interface Aktif</a:t>
            </a:r>
          </a:p>
          <a:p>
            <a:pPr marL="367047" indent="-183523" lvl="1">
              <a:lnSpc>
                <a:spcPts val="2210"/>
              </a:lnSpc>
              <a:buFont typeface="Arial"/>
              <a:buChar char="•"/>
            </a:pPr>
            <a:r>
              <a:rPr lang="en-US" sz="1700">
                <a:solidFill>
                  <a:srgbClr val="FEFFFD"/>
                </a:solidFill>
                <a:latin typeface="Roboto Bold"/>
              </a:rPr>
              <a:t>Kotak dialog pada gambar 2.2 diperoleh dari daftar antarmuka jaringan yang dimiliki. Kolom paket akan bernilai suatu bilangan tertentu, hal tersebut menunjukkan adanya paket data yang masuk</a:t>
            </a:r>
          </a:p>
          <a:p>
            <a:pPr marL="367047" indent="-183523" lvl="1">
              <a:lnSpc>
                <a:spcPts val="2210"/>
              </a:lnSpc>
              <a:buFont typeface="Arial"/>
              <a:buChar char="•"/>
            </a:pPr>
            <a:r>
              <a:rPr lang="en-US" sz="1700">
                <a:solidFill>
                  <a:srgbClr val="FEFFFD"/>
                </a:solidFill>
                <a:latin typeface="Roboto Bold"/>
              </a:rPr>
              <a:t>Pilih interface yang mempunyai paket jaringan yang masuk atau aktif</a:t>
            </a:r>
          </a:p>
          <a:p>
            <a:pPr marL="367047" indent="-183523" lvl="1">
              <a:lnSpc>
                <a:spcPts val="2210"/>
              </a:lnSpc>
              <a:buFont typeface="Arial"/>
              <a:buChar char="•"/>
            </a:pPr>
            <a:r>
              <a:rPr lang="en-US" sz="1700">
                <a:solidFill>
                  <a:srgbClr val="FEFFFD"/>
                </a:solidFill>
                <a:latin typeface="Roboto Bold"/>
              </a:rPr>
              <a:t>Selain itu, kita juga dapat melakukan konfigurasi dengan mengklik tombol options pada kotak dialog wireshark: Capture Interfaces</a:t>
            </a:r>
          </a:p>
          <a:p>
            <a:pPr marL="367047" indent="-183523" lvl="1">
              <a:lnSpc>
                <a:spcPts val="2210"/>
              </a:lnSpc>
              <a:buFont typeface="Arial"/>
              <a:buChar char="•"/>
            </a:pPr>
            <a:r>
              <a:rPr lang="en-US" sz="1700">
                <a:solidFill>
                  <a:srgbClr val="FEFFFD"/>
                </a:solidFill>
                <a:latin typeface="Roboto Bold"/>
              </a:rPr>
              <a:t>Setelah mengklik tombol options, maka akan tampil seperti gambar 2.3 berikut ini :  Gambar 2.3 - Capture Options</a:t>
            </a:r>
          </a:p>
          <a:p>
            <a:pPr marL="367047" indent="-183523" lvl="1">
              <a:lnSpc>
                <a:spcPts val="2210"/>
              </a:lnSpc>
              <a:buFont typeface="Arial"/>
              <a:buChar char="•"/>
            </a:pPr>
            <a:r>
              <a:rPr lang="en-US" sz="1700">
                <a:solidFill>
                  <a:srgbClr val="FEFFFD"/>
                </a:solidFill>
                <a:latin typeface="Roboto Bold"/>
              </a:rPr>
              <a:t>Pastikan pada menu capture options tersebut, bagian "Capture packets in promiscuous mode" sudah tercentang.</a:t>
            </a:r>
          </a:p>
          <a:p>
            <a:pPr marL="367047" indent="-183523" lvl="1">
              <a:lnSpc>
                <a:spcPts val="2210"/>
              </a:lnSpc>
              <a:buFont typeface="Arial"/>
              <a:buChar char="•"/>
            </a:pPr>
            <a:r>
              <a:rPr lang="en-US" sz="1700">
                <a:solidFill>
                  <a:srgbClr val="FEFFFD"/>
                </a:solidFill>
                <a:latin typeface="Roboto Bold"/>
              </a:rPr>
              <a:t>Kita juga dapat menentukan file dan lokasinya dengan klik tombol browse pada bagian Capture File.</a:t>
            </a:r>
          </a:p>
          <a:p>
            <a:pPr marL="367047" indent="-183523" lvl="1">
              <a:lnSpc>
                <a:spcPts val="2210"/>
              </a:lnSpc>
              <a:buFont typeface="Arial"/>
              <a:buChar char="•"/>
            </a:pPr>
            <a:r>
              <a:rPr lang="en-US" sz="1700">
                <a:solidFill>
                  <a:srgbClr val="FEFFFD"/>
                </a:solidFill>
                <a:latin typeface="Roboto Bold"/>
              </a:rPr>
              <a:t>Klik Start</a:t>
            </a:r>
          </a:p>
          <a:p>
            <a:pPr marL="367047" indent="-183523" lvl="1">
              <a:lnSpc>
                <a:spcPts val="2210"/>
              </a:lnSpc>
              <a:buFont typeface="Arial"/>
              <a:buChar char="•"/>
            </a:pPr>
            <a:r>
              <a:rPr lang="en-US" sz="1700">
                <a:solidFill>
                  <a:srgbClr val="FEFFFD"/>
                </a:solidFill>
                <a:latin typeface="Roboto Bold"/>
              </a:rPr>
              <a:t>Wireshark akan melakukan sniffing sesuai dengan konfigurasi yang dilakukan</a:t>
            </a:r>
          </a:p>
          <a:p>
            <a:pPr marL="367047" indent="-183523" lvl="1">
              <a:lnSpc>
                <a:spcPts val="2210"/>
              </a:lnSpc>
              <a:buFont typeface="Arial"/>
              <a:buChar char="•"/>
            </a:pPr>
            <a:r>
              <a:rPr lang="en-US" sz="1700">
                <a:solidFill>
                  <a:srgbClr val="FEFFFD"/>
                </a:solidFill>
                <a:latin typeface="Roboto Bold"/>
              </a:rPr>
              <a:t>Proses pengambilan paket data ini akan berlangsung secara real time</a:t>
            </a:r>
          </a:p>
          <a:p>
            <a:pPr marL="367047" indent="-183523" lvl="1">
              <a:lnSpc>
                <a:spcPts val="2210"/>
              </a:lnSpc>
              <a:buFont typeface="Arial"/>
              <a:buChar char="•"/>
            </a:pPr>
            <a:r>
              <a:rPr lang="en-US" sz="1700">
                <a:solidFill>
                  <a:srgbClr val="FEFFFD"/>
                </a:solidFill>
                <a:latin typeface="Roboto Bold"/>
              </a:rPr>
              <a:t>Semakin lama melakukan sniffing, semakin besar file yang akan dihasilkan</a:t>
            </a:r>
          </a:p>
          <a:p>
            <a:pPr marL="367047" indent="-183523" lvl="1">
              <a:lnSpc>
                <a:spcPts val="2210"/>
              </a:lnSpc>
              <a:buFont typeface="Arial"/>
              <a:buChar char="•"/>
            </a:pPr>
            <a:r>
              <a:rPr lang="en-US" sz="1700">
                <a:solidFill>
                  <a:srgbClr val="FEFFFD"/>
                </a:solidFill>
                <a:latin typeface="Roboto Bold"/>
              </a:rPr>
              <a:t>Contoh proses sniffing pada wireshark secara real time seperti pada gambar 2.4 berikut ini :  Gambar 2.4 - Sniffing Dengan Wireshark</a:t>
            </a:r>
          </a:p>
          <a:p>
            <a:pPr marL="367047" indent="-183523" lvl="1">
              <a:lnSpc>
                <a:spcPts val="2210"/>
              </a:lnSpc>
              <a:buFont typeface="Arial"/>
              <a:buChar char="•"/>
            </a:pPr>
            <a:r>
              <a:rPr lang="en-US" sz="1700">
                <a:solidFill>
                  <a:srgbClr val="FEFFFD"/>
                </a:solidFill>
                <a:latin typeface="Roboto Bold"/>
              </a:rPr>
              <a:t>Untuk menghentikan proses sniffing, klik icon adapter jaringan yang berwarna merah, letaknya nomor empat dari kiri.</a:t>
            </a:r>
          </a:p>
          <a:p>
            <a:pPr marL="367047" indent="-183523" lvl="1">
              <a:lnSpc>
                <a:spcPts val="2210"/>
              </a:lnSpc>
              <a:buFont typeface="Arial"/>
              <a:buChar char="•"/>
            </a:pPr>
            <a:r>
              <a:rPr lang="en-US" sz="1700">
                <a:solidFill>
                  <a:srgbClr val="FEFFFD"/>
                </a:solidFill>
                <a:latin typeface="Roboto Bold"/>
              </a:rPr>
              <a:t>Untuk menyimpan paket data yang sudah dicapture secara real time, klik menu File-&gt;Save As</a:t>
            </a:r>
          </a:p>
          <a:p>
            <a:pPr marL="367047" indent="-183523" lvl="1">
              <a:lnSpc>
                <a:spcPts val="2210"/>
              </a:lnSpc>
              <a:buFont typeface="Arial"/>
              <a:buChar char="•"/>
            </a:pPr>
            <a:r>
              <a:rPr lang="en-US" sz="1700">
                <a:solidFill>
                  <a:srgbClr val="FEFFFD"/>
                </a:solidFill>
                <a:latin typeface="Roboto Bold"/>
              </a:rPr>
              <a:t>Tulis nama file nya, kemudian klik tombol save untuk menyimpan file hasil capture. File nya seharusnya berekstensi .pcap</a:t>
            </a:r>
          </a:p>
          <a:p>
            <a:pPr>
              <a:lnSpc>
                <a:spcPts val="2600"/>
              </a:lnSpc>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sp>
        <p:nvSpPr>
          <p:cNvPr name="TextBox 3" id="3"/>
          <p:cNvSpPr txBox="true"/>
          <p:nvPr/>
        </p:nvSpPr>
        <p:spPr>
          <a:xfrm rot="0">
            <a:off x="4194077" y="496155"/>
            <a:ext cx="10750062" cy="1631950"/>
          </a:xfrm>
          <a:prstGeom prst="rect">
            <a:avLst/>
          </a:prstGeom>
        </p:spPr>
        <p:txBody>
          <a:bodyPr anchor="t" rtlCol="false" tIns="0" lIns="0" bIns="0" rIns="0">
            <a:spAutoFit/>
          </a:bodyPr>
          <a:lstStyle/>
          <a:p>
            <a:pPr>
              <a:lnSpc>
                <a:spcPts val="6500"/>
              </a:lnSpc>
            </a:pPr>
            <a:r>
              <a:rPr lang="en-US" sz="5000">
                <a:solidFill>
                  <a:srgbClr val="FEFFFD"/>
                </a:solidFill>
                <a:latin typeface="Roboto Bold"/>
              </a:rPr>
              <a:t>Tutorial Menggunakan Wireshark</a:t>
            </a:r>
          </a:p>
          <a:p>
            <a:pPr>
              <a:lnSpc>
                <a:spcPts val="6500"/>
              </a:lnSpc>
            </a:pPr>
          </a:p>
        </p:txBody>
      </p:sp>
      <p:sp>
        <p:nvSpPr>
          <p:cNvPr name="TextBox 4" id="4"/>
          <p:cNvSpPr txBox="true"/>
          <p:nvPr/>
        </p:nvSpPr>
        <p:spPr>
          <a:xfrm rot="0">
            <a:off x="1028700" y="1775831"/>
            <a:ext cx="10750062" cy="1411605"/>
          </a:xfrm>
          <a:prstGeom prst="rect">
            <a:avLst/>
          </a:prstGeom>
        </p:spPr>
        <p:txBody>
          <a:bodyPr anchor="t" rtlCol="false" tIns="0" lIns="0" bIns="0" rIns="0">
            <a:spAutoFit/>
          </a:bodyPr>
          <a:lstStyle/>
          <a:p>
            <a:pPr>
              <a:lnSpc>
                <a:spcPts val="4810"/>
              </a:lnSpc>
            </a:pPr>
            <a:r>
              <a:rPr lang="en-US" sz="3700">
                <a:solidFill>
                  <a:srgbClr val="FEFFFD"/>
                </a:solidFill>
                <a:latin typeface="Roboto Bold"/>
              </a:rPr>
              <a:t>Hak Akses Sniffing</a:t>
            </a:r>
          </a:p>
          <a:p>
            <a:pPr>
              <a:lnSpc>
                <a:spcPts val="6500"/>
              </a:lnSpc>
            </a:pPr>
          </a:p>
        </p:txBody>
      </p:sp>
      <p:sp>
        <p:nvSpPr>
          <p:cNvPr name="TextBox 5" id="5"/>
          <p:cNvSpPr txBox="true"/>
          <p:nvPr/>
        </p:nvSpPr>
        <p:spPr>
          <a:xfrm rot="0">
            <a:off x="1028700" y="2859902"/>
            <a:ext cx="10750062" cy="2603499"/>
          </a:xfrm>
          <a:prstGeom prst="rect">
            <a:avLst/>
          </a:prstGeom>
        </p:spPr>
        <p:txBody>
          <a:bodyPr anchor="t" rtlCol="false" tIns="0" lIns="0" bIns="0" rIns="0">
            <a:spAutoFit/>
          </a:bodyPr>
          <a:lstStyle/>
          <a:p>
            <a:pPr>
              <a:lnSpc>
                <a:spcPts val="2600"/>
              </a:lnSpc>
            </a:pPr>
            <a:r>
              <a:rPr lang="en-US" sz="2000">
                <a:solidFill>
                  <a:srgbClr val="FEFFFD"/>
                </a:solidFill>
                <a:latin typeface="Roboto Bold"/>
              </a:rPr>
              <a:t>Pada beberapa kasus sniffing dengan sistem operasi kadang dibatasi. Oleh karena itu, untuk melakukan sniffing dengan wireshark alangkah baiknya dijalankan dengan memperoleh permission level tertinggi (root) atau administrator. Apabila pada linux cukup dengan memanggil perintah berikut :</a:t>
            </a:r>
          </a:p>
          <a:p>
            <a:pPr>
              <a:lnSpc>
                <a:spcPts val="2600"/>
              </a:lnSpc>
            </a:pPr>
            <a:r>
              <a:rPr lang="en-US" sz="2000">
                <a:solidFill>
                  <a:srgbClr val="FEFFFD"/>
                </a:solidFill>
                <a:latin typeface="Roboto Bold"/>
              </a:rPr>
              <a:t>sudowireshark</a:t>
            </a:r>
          </a:p>
          <a:p>
            <a:pPr>
              <a:lnSpc>
                <a:spcPts val="2600"/>
              </a:lnSpc>
            </a:pPr>
            <a:r>
              <a:rPr lang="en-US" sz="2000">
                <a:solidFill>
                  <a:srgbClr val="FEFFFD"/>
                </a:solidFill>
                <a:latin typeface="Roboto Bold"/>
              </a:rPr>
              <a:t>Sementara pada OS windows, dapat melakukan dengan cara klik kanan program wireshark kemudian pilih "run as administrator"</a:t>
            </a:r>
          </a:p>
          <a:p>
            <a:pPr>
              <a:lnSpc>
                <a:spcPts val="2600"/>
              </a:lnSpc>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DAF-c1TRYR0</dc:identifier>
  <dcterms:modified xsi:type="dcterms:W3CDTF">2011-08-01T06:04:30Z</dcterms:modified>
  <cp:revision>1</cp:revision>
  <dc:title>Presentasi Teknologi Teknologi 5G Fotosentris Hitam Putih</dc:title>
</cp:coreProperties>
</file>